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sldIdLst>
    <p:sldId id="326" r:id="rId5"/>
    <p:sldId id="316" r:id="rId6"/>
    <p:sldId id="344" r:id="rId7"/>
    <p:sldId id="345" r:id="rId8"/>
    <p:sldId id="346" r:id="rId9"/>
    <p:sldId id="269" r:id="rId10"/>
    <p:sldId id="258" r:id="rId11"/>
    <p:sldId id="270" r:id="rId12"/>
    <p:sldId id="350" r:id="rId13"/>
    <p:sldId id="351" r:id="rId14"/>
    <p:sldId id="334" r:id="rId15"/>
    <p:sldId id="353" r:id="rId16"/>
    <p:sldId id="285" r:id="rId17"/>
    <p:sldId id="283" r:id="rId18"/>
    <p:sldId id="333" r:id="rId19"/>
    <p:sldId id="354" r:id="rId20"/>
    <p:sldId id="335" r:id="rId21"/>
    <p:sldId id="355" r:id="rId22"/>
    <p:sldId id="336" r:id="rId23"/>
    <p:sldId id="348" r:id="rId24"/>
    <p:sldId id="338" r:id="rId25"/>
    <p:sldId id="317" r:id="rId26"/>
    <p:sldId id="288" r:id="rId27"/>
    <p:sldId id="259" r:id="rId28"/>
    <p:sldId id="318" r:id="rId29"/>
    <p:sldId id="340" r:id="rId30"/>
    <p:sldId id="262" r:id="rId31"/>
    <p:sldId id="330" r:id="rId32"/>
    <p:sldId id="319" r:id="rId33"/>
    <p:sldId id="320" r:id="rId34"/>
    <p:sldId id="275" r:id="rId35"/>
    <p:sldId id="321" r:id="rId36"/>
    <p:sldId id="322" r:id="rId37"/>
    <p:sldId id="341" r:id="rId38"/>
    <p:sldId id="356" r:id="rId39"/>
    <p:sldId id="342" r:id="rId40"/>
    <p:sldId id="357" r:id="rId41"/>
    <p:sldId id="358" r:id="rId42"/>
    <p:sldId id="289" r:id="rId43"/>
    <p:sldId id="273" r:id="rId44"/>
    <p:sldId id="329" r:id="rId45"/>
    <p:sldId id="282" r:id="rId46"/>
    <p:sldId id="274" r:id="rId47"/>
    <p:sldId id="290" r:id="rId48"/>
    <p:sldId id="349" r:id="rId49"/>
    <p:sldId id="359" r:id="rId50"/>
    <p:sldId id="291" r:id="rId51"/>
    <p:sldId id="352" r:id="rId52"/>
    <p:sldId id="292" r:id="rId53"/>
  </p:sldIdLst>
  <p:sldSz cx="12192000" cy="6858000"/>
  <p:notesSz cx="6858000" cy="9144000"/>
  <p:defaultText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00"/>
    <a:srgbClr val="000099"/>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KW"/>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KW"/>
          </a:p>
        </p:txBody>
      </p:sp>
      <p:sp>
        <p:nvSpPr>
          <p:cNvPr id="4" name="Date Placeholder 3"/>
          <p:cNvSpPr>
            <a:spLocks noGrp="1"/>
          </p:cNvSpPr>
          <p:nvPr>
            <p:ph type="dt" sz="half" idx="10"/>
          </p:nvPr>
        </p:nvSpPr>
        <p:spPr/>
        <p:txBody>
          <a:bodyPr/>
          <a:lstStyle/>
          <a:p>
            <a:fld id="{1F59692A-D199-4F11-B369-087A732F2C25}" type="datetimeFigureOut">
              <a:rPr lang="ar-KW" smtClean="0"/>
              <a:t>12/10/1444</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F8CB2E46-5FE0-4213-853C-F01B4C6924B0}" type="slidenum">
              <a:rPr lang="ar-KW" smtClean="0"/>
              <a:t>‹#›</a:t>
            </a:fld>
            <a:endParaRPr lang="ar-KW"/>
          </a:p>
        </p:txBody>
      </p:sp>
    </p:spTree>
    <p:extLst>
      <p:ext uri="{BB962C8B-B14F-4D97-AF65-F5344CB8AC3E}">
        <p14:creationId xmlns:p14="http://schemas.microsoft.com/office/powerpoint/2010/main" val="32436704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1F59692A-D199-4F11-B369-087A732F2C25}" type="datetimeFigureOut">
              <a:rPr lang="ar-KW" smtClean="0"/>
              <a:t>12/10/1444</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F8CB2E46-5FE0-4213-853C-F01B4C6924B0}" type="slidenum">
              <a:rPr lang="ar-KW" smtClean="0"/>
              <a:t>‹#›</a:t>
            </a:fld>
            <a:endParaRPr lang="ar-KW"/>
          </a:p>
        </p:txBody>
      </p:sp>
    </p:spTree>
    <p:extLst>
      <p:ext uri="{BB962C8B-B14F-4D97-AF65-F5344CB8AC3E}">
        <p14:creationId xmlns:p14="http://schemas.microsoft.com/office/powerpoint/2010/main" val="40263263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ar-KW"/>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1F59692A-D199-4F11-B369-087A732F2C25}" type="datetimeFigureOut">
              <a:rPr lang="ar-KW" smtClean="0"/>
              <a:t>12/10/1444</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F8CB2E46-5FE0-4213-853C-F01B4C6924B0}" type="slidenum">
              <a:rPr lang="ar-KW" smtClean="0"/>
              <a:t>‹#›</a:t>
            </a:fld>
            <a:endParaRPr lang="ar-KW"/>
          </a:p>
        </p:txBody>
      </p:sp>
    </p:spTree>
    <p:extLst>
      <p:ext uri="{BB962C8B-B14F-4D97-AF65-F5344CB8AC3E}">
        <p14:creationId xmlns:p14="http://schemas.microsoft.com/office/powerpoint/2010/main" val="3858984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1F59692A-D199-4F11-B369-087A732F2C25}" type="datetimeFigureOut">
              <a:rPr lang="ar-KW" smtClean="0"/>
              <a:t>12/10/1444</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F8CB2E46-5FE0-4213-853C-F01B4C6924B0}" type="slidenum">
              <a:rPr lang="ar-KW" smtClean="0"/>
              <a:t>‹#›</a:t>
            </a:fld>
            <a:endParaRPr lang="ar-KW"/>
          </a:p>
        </p:txBody>
      </p:sp>
    </p:spTree>
    <p:extLst>
      <p:ext uri="{BB962C8B-B14F-4D97-AF65-F5344CB8AC3E}">
        <p14:creationId xmlns:p14="http://schemas.microsoft.com/office/powerpoint/2010/main" val="29870991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KW"/>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59692A-D199-4F11-B369-087A732F2C25}" type="datetimeFigureOut">
              <a:rPr lang="ar-KW" smtClean="0"/>
              <a:t>12/10/1444</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F8CB2E46-5FE0-4213-853C-F01B4C6924B0}" type="slidenum">
              <a:rPr lang="ar-KW" smtClean="0"/>
              <a:t>‹#›</a:t>
            </a:fld>
            <a:endParaRPr lang="ar-KW"/>
          </a:p>
        </p:txBody>
      </p:sp>
    </p:spTree>
    <p:extLst>
      <p:ext uri="{BB962C8B-B14F-4D97-AF65-F5344CB8AC3E}">
        <p14:creationId xmlns:p14="http://schemas.microsoft.com/office/powerpoint/2010/main" val="25147884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5" name="Date Placeholder 4"/>
          <p:cNvSpPr>
            <a:spLocks noGrp="1"/>
          </p:cNvSpPr>
          <p:nvPr>
            <p:ph type="dt" sz="half" idx="10"/>
          </p:nvPr>
        </p:nvSpPr>
        <p:spPr/>
        <p:txBody>
          <a:bodyPr/>
          <a:lstStyle/>
          <a:p>
            <a:fld id="{1F59692A-D199-4F11-B369-087A732F2C25}" type="datetimeFigureOut">
              <a:rPr lang="ar-KW" smtClean="0"/>
              <a:t>12/10/1444</a:t>
            </a:fld>
            <a:endParaRPr lang="ar-KW"/>
          </a:p>
        </p:txBody>
      </p:sp>
      <p:sp>
        <p:nvSpPr>
          <p:cNvPr id="6" name="Footer Placeholder 5"/>
          <p:cNvSpPr>
            <a:spLocks noGrp="1"/>
          </p:cNvSpPr>
          <p:nvPr>
            <p:ph type="ftr" sz="quarter" idx="11"/>
          </p:nvPr>
        </p:nvSpPr>
        <p:spPr/>
        <p:txBody>
          <a:bodyPr/>
          <a:lstStyle/>
          <a:p>
            <a:endParaRPr lang="ar-KW"/>
          </a:p>
        </p:txBody>
      </p:sp>
      <p:sp>
        <p:nvSpPr>
          <p:cNvPr id="7" name="Slide Number Placeholder 6"/>
          <p:cNvSpPr>
            <a:spLocks noGrp="1"/>
          </p:cNvSpPr>
          <p:nvPr>
            <p:ph type="sldNum" sz="quarter" idx="12"/>
          </p:nvPr>
        </p:nvSpPr>
        <p:spPr/>
        <p:txBody>
          <a:bodyPr/>
          <a:lstStyle/>
          <a:p>
            <a:fld id="{F8CB2E46-5FE0-4213-853C-F01B4C6924B0}" type="slidenum">
              <a:rPr lang="ar-KW" smtClean="0"/>
              <a:t>‹#›</a:t>
            </a:fld>
            <a:endParaRPr lang="ar-KW"/>
          </a:p>
        </p:txBody>
      </p:sp>
    </p:spTree>
    <p:extLst>
      <p:ext uri="{BB962C8B-B14F-4D97-AF65-F5344CB8AC3E}">
        <p14:creationId xmlns:p14="http://schemas.microsoft.com/office/powerpoint/2010/main" val="19441528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ar-KW"/>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7" name="Date Placeholder 6"/>
          <p:cNvSpPr>
            <a:spLocks noGrp="1"/>
          </p:cNvSpPr>
          <p:nvPr>
            <p:ph type="dt" sz="half" idx="10"/>
          </p:nvPr>
        </p:nvSpPr>
        <p:spPr/>
        <p:txBody>
          <a:bodyPr/>
          <a:lstStyle/>
          <a:p>
            <a:fld id="{1F59692A-D199-4F11-B369-087A732F2C25}" type="datetimeFigureOut">
              <a:rPr lang="ar-KW" smtClean="0"/>
              <a:t>12/10/1444</a:t>
            </a:fld>
            <a:endParaRPr lang="ar-KW"/>
          </a:p>
        </p:txBody>
      </p:sp>
      <p:sp>
        <p:nvSpPr>
          <p:cNvPr id="8" name="Footer Placeholder 7"/>
          <p:cNvSpPr>
            <a:spLocks noGrp="1"/>
          </p:cNvSpPr>
          <p:nvPr>
            <p:ph type="ftr" sz="quarter" idx="11"/>
          </p:nvPr>
        </p:nvSpPr>
        <p:spPr/>
        <p:txBody>
          <a:bodyPr/>
          <a:lstStyle/>
          <a:p>
            <a:endParaRPr lang="ar-KW"/>
          </a:p>
        </p:txBody>
      </p:sp>
      <p:sp>
        <p:nvSpPr>
          <p:cNvPr id="9" name="Slide Number Placeholder 8"/>
          <p:cNvSpPr>
            <a:spLocks noGrp="1"/>
          </p:cNvSpPr>
          <p:nvPr>
            <p:ph type="sldNum" sz="quarter" idx="12"/>
          </p:nvPr>
        </p:nvSpPr>
        <p:spPr/>
        <p:txBody>
          <a:bodyPr/>
          <a:lstStyle/>
          <a:p>
            <a:fld id="{F8CB2E46-5FE0-4213-853C-F01B4C6924B0}" type="slidenum">
              <a:rPr lang="ar-KW" smtClean="0"/>
              <a:t>‹#›</a:t>
            </a:fld>
            <a:endParaRPr lang="ar-KW"/>
          </a:p>
        </p:txBody>
      </p:sp>
    </p:spTree>
    <p:extLst>
      <p:ext uri="{BB962C8B-B14F-4D97-AF65-F5344CB8AC3E}">
        <p14:creationId xmlns:p14="http://schemas.microsoft.com/office/powerpoint/2010/main" val="16747639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Date Placeholder 2"/>
          <p:cNvSpPr>
            <a:spLocks noGrp="1"/>
          </p:cNvSpPr>
          <p:nvPr>
            <p:ph type="dt" sz="half" idx="10"/>
          </p:nvPr>
        </p:nvSpPr>
        <p:spPr/>
        <p:txBody>
          <a:bodyPr/>
          <a:lstStyle/>
          <a:p>
            <a:fld id="{1F59692A-D199-4F11-B369-087A732F2C25}" type="datetimeFigureOut">
              <a:rPr lang="ar-KW" smtClean="0"/>
              <a:t>12/10/1444</a:t>
            </a:fld>
            <a:endParaRPr lang="ar-KW"/>
          </a:p>
        </p:txBody>
      </p:sp>
      <p:sp>
        <p:nvSpPr>
          <p:cNvPr id="4" name="Footer Placeholder 3"/>
          <p:cNvSpPr>
            <a:spLocks noGrp="1"/>
          </p:cNvSpPr>
          <p:nvPr>
            <p:ph type="ftr" sz="quarter" idx="11"/>
          </p:nvPr>
        </p:nvSpPr>
        <p:spPr/>
        <p:txBody>
          <a:bodyPr/>
          <a:lstStyle/>
          <a:p>
            <a:endParaRPr lang="ar-KW"/>
          </a:p>
        </p:txBody>
      </p:sp>
      <p:sp>
        <p:nvSpPr>
          <p:cNvPr id="5" name="Slide Number Placeholder 4"/>
          <p:cNvSpPr>
            <a:spLocks noGrp="1"/>
          </p:cNvSpPr>
          <p:nvPr>
            <p:ph type="sldNum" sz="quarter" idx="12"/>
          </p:nvPr>
        </p:nvSpPr>
        <p:spPr/>
        <p:txBody>
          <a:bodyPr/>
          <a:lstStyle/>
          <a:p>
            <a:fld id="{F8CB2E46-5FE0-4213-853C-F01B4C6924B0}" type="slidenum">
              <a:rPr lang="ar-KW" smtClean="0"/>
              <a:t>‹#›</a:t>
            </a:fld>
            <a:endParaRPr lang="ar-KW"/>
          </a:p>
        </p:txBody>
      </p:sp>
    </p:spTree>
    <p:extLst>
      <p:ext uri="{BB962C8B-B14F-4D97-AF65-F5344CB8AC3E}">
        <p14:creationId xmlns:p14="http://schemas.microsoft.com/office/powerpoint/2010/main" val="10331605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59692A-D199-4F11-B369-087A732F2C25}" type="datetimeFigureOut">
              <a:rPr lang="ar-KW" smtClean="0"/>
              <a:t>12/10/1444</a:t>
            </a:fld>
            <a:endParaRPr lang="ar-KW"/>
          </a:p>
        </p:txBody>
      </p:sp>
      <p:sp>
        <p:nvSpPr>
          <p:cNvPr id="3" name="Footer Placeholder 2"/>
          <p:cNvSpPr>
            <a:spLocks noGrp="1"/>
          </p:cNvSpPr>
          <p:nvPr>
            <p:ph type="ftr" sz="quarter" idx="11"/>
          </p:nvPr>
        </p:nvSpPr>
        <p:spPr/>
        <p:txBody>
          <a:bodyPr/>
          <a:lstStyle/>
          <a:p>
            <a:endParaRPr lang="ar-KW"/>
          </a:p>
        </p:txBody>
      </p:sp>
      <p:sp>
        <p:nvSpPr>
          <p:cNvPr id="4" name="Slide Number Placeholder 3"/>
          <p:cNvSpPr>
            <a:spLocks noGrp="1"/>
          </p:cNvSpPr>
          <p:nvPr>
            <p:ph type="sldNum" sz="quarter" idx="12"/>
          </p:nvPr>
        </p:nvSpPr>
        <p:spPr/>
        <p:txBody>
          <a:bodyPr/>
          <a:lstStyle/>
          <a:p>
            <a:fld id="{F8CB2E46-5FE0-4213-853C-F01B4C6924B0}" type="slidenum">
              <a:rPr lang="ar-KW" smtClean="0"/>
              <a:t>‹#›</a:t>
            </a:fld>
            <a:endParaRPr lang="ar-KW"/>
          </a:p>
        </p:txBody>
      </p:sp>
    </p:spTree>
    <p:extLst>
      <p:ext uri="{BB962C8B-B14F-4D97-AF65-F5344CB8AC3E}">
        <p14:creationId xmlns:p14="http://schemas.microsoft.com/office/powerpoint/2010/main" val="2420697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KW"/>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59692A-D199-4F11-B369-087A732F2C25}" type="datetimeFigureOut">
              <a:rPr lang="ar-KW" smtClean="0"/>
              <a:t>12/10/1444</a:t>
            </a:fld>
            <a:endParaRPr lang="ar-KW"/>
          </a:p>
        </p:txBody>
      </p:sp>
      <p:sp>
        <p:nvSpPr>
          <p:cNvPr id="6" name="Footer Placeholder 5"/>
          <p:cNvSpPr>
            <a:spLocks noGrp="1"/>
          </p:cNvSpPr>
          <p:nvPr>
            <p:ph type="ftr" sz="quarter" idx="11"/>
          </p:nvPr>
        </p:nvSpPr>
        <p:spPr/>
        <p:txBody>
          <a:bodyPr/>
          <a:lstStyle/>
          <a:p>
            <a:endParaRPr lang="ar-KW"/>
          </a:p>
        </p:txBody>
      </p:sp>
      <p:sp>
        <p:nvSpPr>
          <p:cNvPr id="7" name="Slide Number Placeholder 6"/>
          <p:cNvSpPr>
            <a:spLocks noGrp="1"/>
          </p:cNvSpPr>
          <p:nvPr>
            <p:ph type="sldNum" sz="quarter" idx="12"/>
          </p:nvPr>
        </p:nvSpPr>
        <p:spPr/>
        <p:txBody>
          <a:bodyPr/>
          <a:lstStyle/>
          <a:p>
            <a:fld id="{F8CB2E46-5FE0-4213-853C-F01B4C6924B0}" type="slidenum">
              <a:rPr lang="ar-KW" smtClean="0"/>
              <a:t>‹#›</a:t>
            </a:fld>
            <a:endParaRPr lang="ar-KW"/>
          </a:p>
        </p:txBody>
      </p:sp>
    </p:spTree>
    <p:extLst>
      <p:ext uri="{BB962C8B-B14F-4D97-AF65-F5344CB8AC3E}">
        <p14:creationId xmlns:p14="http://schemas.microsoft.com/office/powerpoint/2010/main" val="36839290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KW"/>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KW"/>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59692A-D199-4F11-B369-087A732F2C25}" type="datetimeFigureOut">
              <a:rPr lang="ar-KW" smtClean="0"/>
              <a:t>12/10/1444</a:t>
            </a:fld>
            <a:endParaRPr lang="ar-KW"/>
          </a:p>
        </p:txBody>
      </p:sp>
      <p:sp>
        <p:nvSpPr>
          <p:cNvPr id="6" name="Footer Placeholder 5"/>
          <p:cNvSpPr>
            <a:spLocks noGrp="1"/>
          </p:cNvSpPr>
          <p:nvPr>
            <p:ph type="ftr" sz="quarter" idx="11"/>
          </p:nvPr>
        </p:nvSpPr>
        <p:spPr/>
        <p:txBody>
          <a:bodyPr/>
          <a:lstStyle/>
          <a:p>
            <a:endParaRPr lang="ar-KW"/>
          </a:p>
        </p:txBody>
      </p:sp>
      <p:sp>
        <p:nvSpPr>
          <p:cNvPr id="7" name="Slide Number Placeholder 6"/>
          <p:cNvSpPr>
            <a:spLocks noGrp="1"/>
          </p:cNvSpPr>
          <p:nvPr>
            <p:ph type="sldNum" sz="quarter" idx="12"/>
          </p:nvPr>
        </p:nvSpPr>
        <p:spPr/>
        <p:txBody>
          <a:bodyPr/>
          <a:lstStyle/>
          <a:p>
            <a:fld id="{F8CB2E46-5FE0-4213-853C-F01B4C6924B0}" type="slidenum">
              <a:rPr lang="ar-KW" smtClean="0"/>
              <a:t>‹#›</a:t>
            </a:fld>
            <a:endParaRPr lang="ar-KW"/>
          </a:p>
        </p:txBody>
      </p:sp>
    </p:spTree>
    <p:extLst>
      <p:ext uri="{BB962C8B-B14F-4D97-AF65-F5344CB8AC3E}">
        <p14:creationId xmlns:p14="http://schemas.microsoft.com/office/powerpoint/2010/main" val="3531869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ar-KW"/>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F59692A-D199-4F11-B369-087A732F2C25}" type="datetimeFigureOut">
              <a:rPr lang="ar-KW" smtClean="0"/>
              <a:t>12/10/1444</a:t>
            </a:fld>
            <a:endParaRPr lang="ar-KW"/>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KW"/>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8CB2E46-5FE0-4213-853C-F01B4C6924B0}" type="slidenum">
              <a:rPr lang="ar-KW" smtClean="0"/>
              <a:t>‹#›</a:t>
            </a:fld>
            <a:endParaRPr lang="ar-KW"/>
          </a:p>
        </p:txBody>
      </p:sp>
    </p:spTree>
    <p:extLst>
      <p:ext uri="{BB962C8B-B14F-4D97-AF65-F5344CB8AC3E}">
        <p14:creationId xmlns:p14="http://schemas.microsoft.com/office/powerpoint/2010/main" val="3647014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gif"/><Relationship Id="rId5" Type="http://schemas.openxmlformats.org/officeDocument/2006/relationships/image" Target="../media/image20.jp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9.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audio" Target="../media/media2.mp3"/><Relationship Id="rId13" Type="http://schemas.openxmlformats.org/officeDocument/2006/relationships/image" Target="../media/image32.gif"/><Relationship Id="rId18" Type="http://schemas.openxmlformats.org/officeDocument/2006/relationships/image" Target="../media/image37.gif"/><Relationship Id="rId3" Type="http://schemas.microsoft.com/office/2007/relationships/media" Target="../media/media1.mp3"/><Relationship Id="rId7" Type="http://schemas.microsoft.com/office/2007/relationships/media" Target="../media/media2.mp3"/><Relationship Id="rId12" Type="http://schemas.openxmlformats.org/officeDocument/2006/relationships/image" Target="../media/image16.png"/><Relationship Id="rId17" Type="http://schemas.openxmlformats.org/officeDocument/2006/relationships/image" Target="../media/image36.gif"/><Relationship Id="rId2" Type="http://schemas.openxmlformats.org/officeDocument/2006/relationships/audio" Target="../media/media5.mp3"/><Relationship Id="rId16" Type="http://schemas.openxmlformats.org/officeDocument/2006/relationships/image" Target="../media/image35.gif"/><Relationship Id="rId1" Type="http://schemas.microsoft.com/office/2007/relationships/media" Target="../media/media5.mp3"/><Relationship Id="rId6" Type="http://schemas.openxmlformats.org/officeDocument/2006/relationships/audio" Target="../media/media3.mp3"/><Relationship Id="rId11" Type="http://schemas.openxmlformats.org/officeDocument/2006/relationships/slideLayout" Target="../slideLayouts/slideLayout7.xml"/><Relationship Id="rId5" Type="http://schemas.microsoft.com/office/2007/relationships/media" Target="../media/media3.mp3"/><Relationship Id="rId15" Type="http://schemas.openxmlformats.org/officeDocument/2006/relationships/image" Target="../media/image34.jpeg"/><Relationship Id="rId10" Type="http://schemas.openxmlformats.org/officeDocument/2006/relationships/audio" Target="../media/media4.mp3"/><Relationship Id="rId19" Type="http://schemas.openxmlformats.org/officeDocument/2006/relationships/image" Target="../media/image38.jpg"/><Relationship Id="rId4" Type="http://schemas.openxmlformats.org/officeDocument/2006/relationships/audio" Target="../media/media1.mp3"/><Relationship Id="rId9" Type="http://schemas.microsoft.com/office/2007/relationships/media" Target="../media/media4.mp3"/><Relationship Id="rId1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gif"/><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2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gif"/><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emf"/></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5.emf"/><Relationship Id="rId1" Type="http://schemas.openxmlformats.org/officeDocument/2006/relationships/slideLayout" Target="../slideLayouts/slideLayout7.xml"/><Relationship Id="rId5" Type="http://schemas.openxmlformats.org/officeDocument/2006/relationships/image" Target="../media/image62.gif"/><Relationship Id="rId4" Type="http://schemas.openxmlformats.org/officeDocument/2006/relationships/image" Target="../media/image61.gif"/></Relationships>
</file>

<file path=ppt/slides/_rels/slide3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jp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652"/>
            <a:ext cx="12247894" cy="6888652"/>
          </a:xfrm>
          <a:prstGeom prst="rect">
            <a:avLst/>
          </a:prstGeom>
        </p:spPr>
      </p:pic>
      <p:sp>
        <p:nvSpPr>
          <p:cNvPr id="3" name="Rectangle 2"/>
          <p:cNvSpPr/>
          <p:nvPr/>
        </p:nvSpPr>
        <p:spPr>
          <a:xfrm>
            <a:off x="1735612" y="4570350"/>
            <a:ext cx="4601386" cy="1323439"/>
          </a:xfrm>
          <a:prstGeom prst="rect">
            <a:avLst/>
          </a:prstGeom>
        </p:spPr>
        <p:txBody>
          <a:bodyPr wrap="square">
            <a:spAutoFit/>
          </a:bodyPr>
          <a:lstStyle/>
          <a:p>
            <a:pPr algn="l"/>
            <a:r>
              <a:rPr lang="en-US" sz="8000" b="1" dirty="0">
                <a:ln>
                  <a:solidFill>
                    <a:sysClr val="windowText" lastClr="000000"/>
                  </a:solidFill>
                </a:ln>
                <a:latin typeface="LinotypeInagur-Bold"/>
              </a:rPr>
              <a:t>Unit 8</a:t>
            </a:r>
          </a:p>
        </p:txBody>
      </p:sp>
      <p:sp>
        <p:nvSpPr>
          <p:cNvPr id="5" name="Title 1"/>
          <p:cNvSpPr txBox="1">
            <a:spLocks/>
          </p:cNvSpPr>
          <p:nvPr/>
        </p:nvSpPr>
        <p:spPr>
          <a:xfrm>
            <a:off x="4225637" y="103960"/>
            <a:ext cx="7260003" cy="1944216"/>
          </a:xfrm>
          <a:prstGeom prst="rect">
            <a:avLst/>
          </a:prstGeom>
          <a:solidFill>
            <a:srgbClr val="000000"/>
          </a:solidFill>
        </p:spPr>
        <p:txBody>
          <a:bodyPr vert="horz" lIns="91440" tIns="45720" rIns="91440" bIns="45720" rtlCol="1" anchor="ctr">
            <a:noAutofit/>
          </a:bodyPr>
          <a:lstStyle/>
          <a:p>
            <a:pPr algn="ctr" rtl="0">
              <a:spcBef>
                <a:spcPct val="0"/>
              </a:spcBef>
              <a:defRPr/>
            </a:pPr>
            <a:r>
              <a:rPr lang="en-US" sz="8000" b="1" dirty="0">
                <a:ln>
                  <a:solidFill>
                    <a:schemeClr val="bg1"/>
                  </a:solidFill>
                </a:ln>
                <a:solidFill>
                  <a:schemeClr val="bg1"/>
                </a:solidFill>
                <a:effectLst>
                  <a:glow rad="101600">
                    <a:schemeClr val="tx1">
                      <a:alpha val="40000"/>
                    </a:schemeClr>
                  </a:glow>
                  <a:outerShdw blurRad="38100" dist="38100" dir="2700000" algn="tl">
                    <a:srgbClr val="000000">
                      <a:alpha val="43137"/>
                    </a:srgbClr>
                  </a:outerShdw>
                </a:effectLst>
                <a:latin typeface="Garamond" panose="02020404030301010803" pitchFamily="18" charset="0"/>
                <a:ea typeface="+mj-ea"/>
                <a:cs typeface="Aharoni" pitchFamily="2" charset="-79"/>
              </a:rPr>
              <a:t>Communication </a:t>
            </a:r>
            <a:endParaRPr lang="ar-KW" sz="8000" b="1" dirty="0">
              <a:ln>
                <a:solidFill>
                  <a:schemeClr val="bg1"/>
                </a:solidFill>
              </a:ln>
              <a:solidFill>
                <a:schemeClr val="bg1"/>
              </a:solidFill>
              <a:effectLst>
                <a:glow rad="101600">
                  <a:schemeClr val="tx1">
                    <a:alpha val="40000"/>
                  </a:schemeClr>
                </a:glow>
                <a:outerShdw blurRad="38100" dist="38100" dir="2700000" algn="tl">
                  <a:srgbClr val="000000">
                    <a:alpha val="43137"/>
                  </a:srgbClr>
                </a:outerShdw>
              </a:effectLst>
              <a:latin typeface="Garamond" panose="02020404030301010803" pitchFamily="18" charset="0"/>
              <a:ea typeface="+mj-ea"/>
              <a:cs typeface="+mj-cs"/>
            </a:endParaRPr>
          </a:p>
        </p:txBody>
      </p:sp>
    </p:spTree>
    <p:extLst>
      <p:ext uri="{BB962C8B-B14F-4D97-AF65-F5344CB8AC3E}">
        <p14:creationId xmlns:p14="http://schemas.microsoft.com/office/powerpoint/2010/main" val="26880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invX="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183" y="1769182"/>
            <a:ext cx="4735519" cy="5143512"/>
          </a:xfrm>
          <a:prstGeom prst="rect">
            <a:avLst/>
          </a:prstGeom>
        </p:spPr>
      </p:pic>
      <p:sp>
        <p:nvSpPr>
          <p:cNvPr id="8" name="Rectangle 7"/>
          <p:cNvSpPr/>
          <p:nvPr/>
        </p:nvSpPr>
        <p:spPr>
          <a:xfrm>
            <a:off x="0" y="0"/>
            <a:ext cx="12191999" cy="1569660"/>
          </a:xfrm>
          <a:prstGeom prst="rect">
            <a:avLst/>
          </a:prstGeom>
          <a:solidFill>
            <a:schemeClr val="tx1"/>
          </a:solidFill>
        </p:spPr>
        <p:txBody>
          <a:bodyPr wrap="square">
            <a:spAutoFit/>
          </a:bodyPr>
          <a:lstStyle/>
          <a:p>
            <a:pPr algn="ctr" rtl="0"/>
            <a:r>
              <a:rPr lang="en-US" sz="4800" b="1" dirty="0">
                <a:ln>
                  <a:solidFill>
                    <a:schemeClr val="bg1"/>
                  </a:solidFill>
                </a:ln>
                <a:solidFill>
                  <a:schemeClr val="bg1"/>
                </a:solidFill>
                <a:latin typeface="Garamond" panose="02020404030301010803" pitchFamily="18" charset="0"/>
                <a:cs typeface="Aharoni" pitchFamily="2" charset="-79"/>
              </a:rPr>
              <a:t>People can </a:t>
            </a:r>
            <a:r>
              <a:rPr lang="en-US" sz="4800" b="1" dirty="0">
                <a:ln>
                  <a:solidFill>
                    <a:schemeClr val="bg1"/>
                  </a:solidFill>
                </a:ln>
                <a:solidFill>
                  <a:srgbClr val="FFFF00"/>
                </a:solidFill>
                <a:latin typeface="Garamond" panose="02020404030301010803" pitchFamily="18" charset="0"/>
                <a:cs typeface="Aharoni" pitchFamily="2" charset="-79"/>
              </a:rPr>
              <a:t>exchange</a:t>
            </a:r>
            <a:r>
              <a:rPr lang="en-US" sz="4800" b="1" dirty="0">
                <a:ln>
                  <a:solidFill>
                    <a:schemeClr val="bg1"/>
                  </a:solidFill>
                </a:ln>
                <a:solidFill>
                  <a:schemeClr val="bg1"/>
                </a:solidFill>
                <a:latin typeface="Garamond" panose="02020404030301010803" pitchFamily="18" charset="0"/>
                <a:cs typeface="Aharoni" pitchFamily="2" charset="-79"/>
              </a:rPr>
              <a:t> their information and ideas through communication.</a:t>
            </a:r>
            <a:endParaRPr lang="ar-KW" sz="4800" b="1" dirty="0">
              <a:ln>
                <a:solidFill>
                  <a:schemeClr val="bg1"/>
                </a:solidFill>
              </a:ln>
              <a:solidFill>
                <a:schemeClr val="bg1"/>
              </a:solidFill>
              <a:latin typeface="Garamond" panose="02020404030301010803"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21940"/>
            <a:ext cx="3602182" cy="52360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8982" y="1569660"/>
            <a:ext cx="3741592" cy="5288340"/>
          </a:xfrm>
          <a:prstGeom prst="rect">
            <a:avLst/>
          </a:prstGeom>
        </p:spPr>
      </p:pic>
    </p:spTree>
    <p:extLst>
      <p:ext uri="{BB962C8B-B14F-4D97-AF65-F5344CB8AC3E}">
        <p14:creationId xmlns:p14="http://schemas.microsoft.com/office/powerpoint/2010/main" val="424486946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XCHANGE - meaning in the Cambridge English Diction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
        <p:nvSpPr>
          <p:cNvPr id="2" name="Title 1"/>
          <p:cNvSpPr>
            <a:spLocks noGrp="1"/>
          </p:cNvSpPr>
          <p:nvPr>
            <p:ph type="title"/>
          </p:nvPr>
        </p:nvSpPr>
        <p:spPr>
          <a:xfrm>
            <a:off x="5266066" y="0"/>
            <a:ext cx="6925934" cy="1201062"/>
          </a:xfrm>
        </p:spPr>
        <p:txBody>
          <a:bodyPr>
            <a:noAutofit/>
          </a:bodyPr>
          <a:lstStyle/>
          <a:p>
            <a:pPr algn="ctr"/>
            <a:r>
              <a:rPr lang="en-US" sz="8800" b="1" dirty="0">
                <a:ln>
                  <a:solidFill>
                    <a:schemeClr val="tx1"/>
                  </a:solidFill>
                </a:ln>
                <a:latin typeface="Garamond" panose="02020404030301010803" pitchFamily="18" charset="0"/>
                <a:cs typeface="Aharoni" pitchFamily="2" charset="-79"/>
              </a:rPr>
              <a:t>exchange</a:t>
            </a:r>
            <a:endParaRPr lang="ar-KW" sz="8800" b="1" dirty="0">
              <a:ln>
                <a:solidFill>
                  <a:schemeClr val="tx1"/>
                </a:solidFill>
              </a:ln>
              <a:latin typeface="Garamond" panose="02020404030301010803"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255237" cy="6858000"/>
          </a:xfrm>
          <a:prstGeom prst="rect">
            <a:avLst/>
          </a:prstGeom>
        </p:spPr>
      </p:pic>
      <p:sp>
        <p:nvSpPr>
          <p:cNvPr id="3" name="Rectangle 2"/>
          <p:cNvSpPr/>
          <p:nvPr/>
        </p:nvSpPr>
        <p:spPr>
          <a:xfrm>
            <a:off x="96982" y="193964"/>
            <a:ext cx="4767302" cy="2554545"/>
          </a:xfrm>
          <a:prstGeom prst="rect">
            <a:avLst/>
          </a:prstGeom>
          <a:noFill/>
        </p:spPr>
        <p:txBody>
          <a:bodyPr wrap="square">
            <a:spAutoFit/>
          </a:bodyPr>
          <a:lstStyle/>
          <a:p>
            <a:pPr algn="ctr"/>
            <a:r>
              <a:rPr lang="en-US" sz="4000" b="1" dirty="0">
                <a:solidFill>
                  <a:srgbClr val="C00000"/>
                </a:solidFill>
                <a:effectLst>
                  <a:outerShdw blurRad="38100" dist="38100" dir="2700000" algn="tl">
                    <a:srgbClr val="000000">
                      <a:alpha val="43137"/>
                    </a:srgbClr>
                  </a:outerShdw>
                </a:effectLst>
                <a:latin typeface="Aharoni" pitchFamily="2" charset="-79"/>
                <a:cs typeface="Aharoni" pitchFamily="2" charset="-79"/>
              </a:rPr>
              <a:t>to</a:t>
            </a:r>
            <a:r>
              <a:rPr lang="en-US" sz="4000" b="1" dirty="0">
                <a:latin typeface="Aharoni" pitchFamily="2" charset="-79"/>
                <a:cs typeface="Aharoni" pitchFamily="2" charset="-79"/>
              </a:rPr>
              <a:t> </a:t>
            </a:r>
            <a:r>
              <a:rPr lang="en-US" sz="4000" b="1" dirty="0">
                <a:solidFill>
                  <a:srgbClr val="C00000"/>
                </a:solidFill>
                <a:effectLst>
                  <a:outerShdw blurRad="38100" dist="38100" dir="2700000" algn="tl">
                    <a:srgbClr val="000000">
                      <a:alpha val="43137"/>
                    </a:srgbClr>
                  </a:outerShdw>
                </a:effectLst>
                <a:latin typeface="Aharoni" pitchFamily="2" charset="-79"/>
                <a:cs typeface="Aharoni" pitchFamily="2" charset="-79"/>
              </a:rPr>
              <a:t>discuss something or share ideas, information</a:t>
            </a:r>
            <a:endParaRPr lang="ar-KW" sz="4000" dirty="0">
              <a:ln>
                <a:solidFill>
                  <a:sysClr val="windowText" lastClr="000000"/>
                </a:solidFill>
              </a:ln>
              <a:latin typeface="Garamond" panose="02020404030301010803" pitchFamily="18"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6066" y="1343891"/>
            <a:ext cx="6925934" cy="5514109"/>
          </a:xfrm>
          <a:prstGeom prst="rect">
            <a:avLst/>
          </a:prstGeom>
        </p:spPr>
      </p:pic>
    </p:spTree>
    <p:extLst>
      <p:ext uri="{BB962C8B-B14F-4D97-AF65-F5344CB8AC3E}">
        <p14:creationId xmlns:p14="http://schemas.microsoft.com/office/powerpoint/2010/main" val="1091119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126"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8098" y="174530"/>
            <a:ext cx="10792691" cy="1446550"/>
          </a:xfrm>
          <a:prstGeom prst="rect">
            <a:avLst/>
          </a:prstGeom>
          <a:noFill/>
        </p:spPr>
        <p:txBody>
          <a:bodyPr wrap="square">
            <a:spAutoFit/>
          </a:bodyPr>
          <a:lstStyle/>
          <a:p>
            <a:pPr algn="ctr"/>
            <a:r>
              <a:rPr lang="en-US" sz="4400" b="1" dirty="0">
                <a:ln>
                  <a:solidFill>
                    <a:sysClr val="windowText" lastClr="000000"/>
                  </a:solidFill>
                </a:ln>
                <a:latin typeface="Garamond" panose="02020404030301010803" pitchFamily="18" charset="0"/>
              </a:rPr>
              <a:t>Communication helps us </a:t>
            </a:r>
            <a:r>
              <a:rPr lang="en-US" sz="4400" b="1" dirty="0">
                <a:ln>
                  <a:solidFill>
                    <a:sysClr val="windowText" lastClr="000000"/>
                  </a:solidFill>
                </a:ln>
                <a:solidFill>
                  <a:srgbClr val="C00000"/>
                </a:solidFill>
                <a:latin typeface="Garamond" panose="02020404030301010803" pitchFamily="18" charset="0"/>
              </a:rPr>
              <a:t>convey</a:t>
            </a:r>
            <a:r>
              <a:rPr lang="en-US" sz="4400" b="1" dirty="0">
                <a:ln>
                  <a:solidFill>
                    <a:sysClr val="windowText" lastClr="000000"/>
                  </a:solidFill>
                </a:ln>
                <a:latin typeface="Garamond" panose="02020404030301010803" pitchFamily="18" charset="0"/>
              </a:rPr>
              <a:t> information, ideas, feelings and opinions. </a:t>
            </a:r>
            <a:r>
              <a:rPr lang="en-US" sz="4400" b="1" dirty="0">
                <a:ln>
                  <a:solidFill>
                    <a:schemeClr val="bg1"/>
                  </a:solidFill>
                </a:ln>
                <a:solidFill>
                  <a:schemeClr val="bg1"/>
                </a:solidFill>
                <a:latin typeface="Garamond" panose="02020404030301010803" pitchFamily="18" charset="0"/>
              </a:rPr>
              <a:t>.</a:t>
            </a:r>
            <a:endParaRPr lang="ar-KW" sz="4400" dirty="0">
              <a:ln>
                <a:solidFill>
                  <a:schemeClr val="bg1"/>
                </a:solidFill>
              </a:ln>
              <a:solidFill>
                <a:schemeClr val="bg1"/>
              </a:solidFill>
            </a:endParaRPr>
          </a:p>
        </p:txBody>
      </p:sp>
    </p:spTree>
    <p:extLst>
      <p:ext uri="{BB962C8B-B14F-4D97-AF65-F5344CB8AC3E}">
        <p14:creationId xmlns:p14="http://schemas.microsoft.com/office/powerpoint/2010/main" val="1848116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VEY - meaning in the Cambridge English Diction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1275" y="478315"/>
            <a:ext cx="487363" cy="487363"/>
          </a:xfrm>
          <a:prstGeom prst="rect">
            <a:avLst/>
          </a:prstGeom>
        </p:spPr>
      </p:pic>
      <p:sp>
        <p:nvSpPr>
          <p:cNvPr id="2" name="Title 1"/>
          <p:cNvSpPr>
            <a:spLocks noGrp="1"/>
          </p:cNvSpPr>
          <p:nvPr>
            <p:ph type="title"/>
          </p:nvPr>
        </p:nvSpPr>
        <p:spPr>
          <a:xfrm>
            <a:off x="1981200" y="0"/>
            <a:ext cx="8229600" cy="1201062"/>
          </a:xfrm>
        </p:spPr>
        <p:txBody>
          <a:bodyPr>
            <a:noAutofit/>
          </a:bodyPr>
          <a:lstStyle/>
          <a:p>
            <a:pPr algn="ctr"/>
            <a:r>
              <a:rPr lang="en-US" sz="8800" b="1" dirty="0">
                <a:ln>
                  <a:solidFill>
                    <a:schemeClr val="tx1"/>
                  </a:solidFill>
                </a:ln>
                <a:latin typeface="Garamond" panose="02020404030301010803" pitchFamily="18" charset="0"/>
                <a:cs typeface="Aharoni" pitchFamily="2" charset="-79"/>
              </a:rPr>
              <a:t>convey</a:t>
            </a:r>
            <a:endParaRPr lang="ar-KW" sz="8800" b="1" dirty="0">
              <a:ln>
                <a:solidFill>
                  <a:schemeClr val="tx1"/>
                </a:solidFill>
              </a:ln>
              <a:latin typeface="Garamond" panose="02020404030301010803" pitchFamily="18" charset="0"/>
            </a:endParaRPr>
          </a:p>
        </p:txBody>
      </p:sp>
      <p:sp>
        <p:nvSpPr>
          <p:cNvPr id="3" name="Rectangle 2"/>
          <p:cNvSpPr/>
          <p:nvPr/>
        </p:nvSpPr>
        <p:spPr>
          <a:xfrm>
            <a:off x="273132" y="5534561"/>
            <a:ext cx="11422743" cy="1323439"/>
          </a:xfrm>
          <a:prstGeom prst="rect">
            <a:avLst/>
          </a:prstGeom>
          <a:solidFill>
            <a:schemeClr val="bg1"/>
          </a:solidFill>
        </p:spPr>
        <p:txBody>
          <a:bodyPr wrap="square">
            <a:spAutoFit/>
          </a:bodyPr>
          <a:lstStyle/>
          <a:p>
            <a:pPr algn="ctr"/>
            <a:r>
              <a:rPr lang="en-US" sz="4000" b="1" dirty="0">
                <a:ln>
                  <a:solidFill>
                    <a:schemeClr val="tx1"/>
                  </a:solidFill>
                </a:ln>
                <a:latin typeface="Garamond" panose="02020404030301010803" pitchFamily="18" charset="0"/>
              </a:rPr>
              <a:t>to express a thought, feeling, or idea so that it is understood by other people</a:t>
            </a:r>
            <a:endParaRPr lang="ar-KW" sz="4000" dirty="0">
              <a:ln>
                <a:solidFill>
                  <a:schemeClr val="tx1"/>
                </a:solidFill>
              </a:ln>
              <a:latin typeface="Garamond" panose="02020404030301010803" pitchFamily="18" charset="0"/>
            </a:endParaRPr>
          </a:p>
        </p:txBody>
      </p:sp>
    </p:spTree>
    <p:extLst>
      <p:ext uri="{BB962C8B-B14F-4D97-AF65-F5344CB8AC3E}">
        <p14:creationId xmlns:p14="http://schemas.microsoft.com/office/powerpoint/2010/main" val="3049547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11"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8"/>
                </p:tgtEl>
              </p:cMediaNode>
            </p:audio>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66255" y="221820"/>
            <a:ext cx="11790218" cy="1569660"/>
          </a:xfrm>
          <a:prstGeom prst="rect">
            <a:avLst/>
          </a:prstGeom>
        </p:spPr>
        <p:txBody>
          <a:bodyPr wrap="square">
            <a:spAutoFit/>
          </a:bodyPr>
          <a:lstStyle/>
          <a:p>
            <a:pPr algn="ctr" rtl="0"/>
            <a:r>
              <a:rPr lang="en-US" sz="4800" b="1" dirty="0">
                <a:ln>
                  <a:solidFill>
                    <a:schemeClr val="bg1"/>
                  </a:solidFill>
                </a:ln>
                <a:solidFill>
                  <a:schemeClr val="bg1"/>
                </a:solidFill>
                <a:latin typeface="Garamond" panose="02020404030301010803" pitchFamily="18" charset="0"/>
              </a:rPr>
              <a:t>The ways people communicate have changed </a:t>
            </a:r>
            <a:r>
              <a:rPr lang="en-US" sz="4800" b="1" dirty="0">
                <a:ln>
                  <a:solidFill>
                    <a:schemeClr val="bg1"/>
                  </a:solidFill>
                </a:ln>
                <a:solidFill>
                  <a:srgbClr val="FFFF00"/>
                </a:solidFill>
                <a:latin typeface="Garamond" panose="02020404030301010803" pitchFamily="18" charset="0"/>
              </a:rPr>
              <a:t>gradually</a:t>
            </a:r>
            <a:r>
              <a:rPr lang="en-US" sz="4800" b="1" dirty="0">
                <a:ln>
                  <a:solidFill>
                    <a:schemeClr val="bg1"/>
                  </a:solidFill>
                </a:ln>
                <a:solidFill>
                  <a:schemeClr val="bg1"/>
                </a:solidFill>
                <a:latin typeface="Garamond" panose="02020404030301010803" pitchFamily="18" charset="0"/>
              </a:rPr>
              <a:t>.</a:t>
            </a:r>
            <a:endParaRPr lang="ar-KW" sz="4800" b="1" dirty="0">
              <a:ln>
                <a:solidFill>
                  <a:schemeClr val="bg1"/>
                </a:solidFill>
              </a:ln>
              <a:solidFill>
                <a:schemeClr val="bg1"/>
              </a:solidFill>
              <a:latin typeface="Garamond" panose="02020404030301010803"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6263"/>
          <a:stretch/>
        </p:blipFill>
        <p:spPr>
          <a:xfrm>
            <a:off x="1094509" y="1901726"/>
            <a:ext cx="10058400" cy="4817729"/>
          </a:xfrm>
          <a:prstGeom prst="rect">
            <a:avLst/>
          </a:prstGeom>
        </p:spPr>
      </p:pic>
    </p:spTree>
    <p:extLst>
      <p:ext uri="{BB962C8B-B14F-4D97-AF65-F5344CB8AC3E}">
        <p14:creationId xmlns:p14="http://schemas.microsoft.com/office/powerpoint/2010/main" val="969960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5746" y="5935451"/>
            <a:ext cx="10764982" cy="707886"/>
          </a:xfrm>
          <a:prstGeom prst="rect">
            <a:avLst/>
          </a:prstGeom>
          <a:solidFill>
            <a:schemeClr val="bg1"/>
          </a:solidFill>
        </p:spPr>
        <p:txBody>
          <a:bodyPr wrap="square">
            <a:spAutoFit/>
          </a:bodyPr>
          <a:lstStyle/>
          <a:p>
            <a:pPr algn="ctr"/>
            <a:r>
              <a:rPr lang="en-US" sz="4000" b="1" dirty="0">
                <a:ln>
                  <a:solidFill>
                    <a:schemeClr val="tx1"/>
                  </a:solidFill>
                </a:ln>
                <a:latin typeface="Garamond" panose="02020404030301010803" pitchFamily="18" charset="0"/>
              </a:rPr>
              <a:t>slowly over a period of time or a distance</a:t>
            </a:r>
            <a:endParaRPr lang="ar-KW" sz="4000" dirty="0">
              <a:ln>
                <a:solidFill>
                  <a:schemeClr val="tx1"/>
                </a:solidFill>
              </a:ln>
              <a:latin typeface="Garamond" panose="02020404030301010803" pitchFamily="18" charset="0"/>
            </a:endParaRPr>
          </a:p>
        </p:txBody>
      </p:sp>
      <p:pic>
        <p:nvPicPr>
          <p:cNvPr id="4" name="GRADUALLY - meaning in the Cambridge English Diction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81562" y="3199651"/>
            <a:ext cx="487363" cy="48736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4945" y="1228771"/>
            <a:ext cx="6567055" cy="4576284"/>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20516"/>
          <a:stretch/>
        </p:blipFill>
        <p:spPr>
          <a:xfrm>
            <a:off x="136746" y="1080656"/>
            <a:ext cx="5488199" cy="4987636"/>
          </a:xfrm>
          <a:prstGeom prst="rect">
            <a:avLst/>
          </a:prstGeom>
        </p:spPr>
      </p:pic>
      <p:sp>
        <p:nvSpPr>
          <p:cNvPr id="2" name="Title 1"/>
          <p:cNvSpPr>
            <a:spLocks noGrp="1"/>
          </p:cNvSpPr>
          <p:nvPr>
            <p:ph type="title"/>
          </p:nvPr>
        </p:nvSpPr>
        <p:spPr>
          <a:xfrm>
            <a:off x="1981200" y="0"/>
            <a:ext cx="8229600" cy="1201062"/>
          </a:xfrm>
        </p:spPr>
        <p:txBody>
          <a:bodyPr>
            <a:noAutofit/>
          </a:bodyPr>
          <a:lstStyle/>
          <a:p>
            <a:pPr algn="ctr"/>
            <a:r>
              <a:rPr lang="en-US" sz="8800" b="1" dirty="0">
                <a:ln>
                  <a:solidFill>
                    <a:schemeClr val="tx1"/>
                  </a:solidFill>
                </a:ln>
                <a:latin typeface="Garamond" panose="02020404030301010803" pitchFamily="18" charset="0"/>
                <a:cs typeface="Aharoni" pitchFamily="2" charset="-79"/>
              </a:rPr>
              <a:t>gradually</a:t>
            </a:r>
            <a:endParaRPr lang="ar-KW" sz="8800" b="1" dirty="0">
              <a:ln>
                <a:solidFill>
                  <a:schemeClr val="tx1"/>
                </a:solidFill>
              </a:ln>
              <a:latin typeface="Garamond" panose="02020404030301010803" pitchFamily="18" charset="0"/>
            </a:endParaRPr>
          </a:p>
        </p:txBody>
      </p:sp>
    </p:spTree>
    <p:extLst>
      <p:ext uri="{BB962C8B-B14F-4D97-AF65-F5344CB8AC3E}">
        <p14:creationId xmlns:p14="http://schemas.microsoft.com/office/powerpoint/2010/main" val="1684190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02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3"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5422" y="92884"/>
            <a:ext cx="10261156" cy="1569660"/>
          </a:xfrm>
          <a:prstGeom prst="rect">
            <a:avLst/>
          </a:prstGeom>
        </p:spPr>
        <p:txBody>
          <a:bodyPr wrap="square">
            <a:spAutoFit/>
          </a:bodyPr>
          <a:lstStyle/>
          <a:p>
            <a:pPr algn="ctr"/>
            <a:r>
              <a:rPr lang="en-US" sz="4800" b="1" dirty="0">
                <a:ln>
                  <a:solidFill>
                    <a:sysClr val="windowText" lastClr="000000"/>
                  </a:solidFill>
                </a:ln>
                <a:latin typeface="Garamond" panose="02020404030301010803" pitchFamily="18" charset="0"/>
              </a:rPr>
              <a:t>Now, communication happens much more </a:t>
            </a:r>
            <a:r>
              <a:rPr lang="en-US" sz="4800" b="1" dirty="0">
                <a:ln>
                  <a:solidFill>
                    <a:sysClr val="windowText" lastClr="000000"/>
                  </a:solidFill>
                </a:ln>
                <a:solidFill>
                  <a:srgbClr val="C00000"/>
                </a:solidFill>
                <a:latin typeface="Garamond" panose="02020404030301010803" pitchFamily="18" charset="0"/>
              </a:rPr>
              <a:t>efficiently</a:t>
            </a:r>
            <a:r>
              <a:rPr lang="en-US" sz="4800" b="1" dirty="0">
                <a:ln>
                  <a:solidFill>
                    <a:sysClr val="windowText" lastClr="000000"/>
                  </a:solidFill>
                </a:ln>
                <a:latin typeface="Garamond" panose="02020404030301010803" pitchFamily="18" charset="0"/>
              </a:rPr>
              <a:t>.</a:t>
            </a:r>
            <a:endParaRPr lang="ar-KW" sz="4800" b="1" dirty="0">
              <a:ln>
                <a:solidFill>
                  <a:sysClr val="windowText" lastClr="000000"/>
                </a:solidFill>
              </a:ln>
              <a:latin typeface="Garamond" panose="02020404030301010803"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2544"/>
            <a:ext cx="12192000" cy="5195455"/>
          </a:xfrm>
          <a:prstGeom prst="rect">
            <a:avLst/>
          </a:prstGeom>
        </p:spPr>
      </p:pic>
    </p:spTree>
    <p:extLst>
      <p:ext uri="{BB962C8B-B14F-4D97-AF65-F5344CB8AC3E}">
        <p14:creationId xmlns:p14="http://schemas.microsoft.com/office/powerpoint/2010/main" val="30327056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201062"/>
          </a:xfrm>
        </p:spPr>
        <p:txBody>
          <a:bodyPr>
            <a:noAutofit/>
          </a:bodyPr>
          <a:lstStyle/>
          <a:p>
            <a:pPr algn="ctr"/>
            <a:r>
              <a:rPr lang="en-US" sz="8800" b="1" dirty="0">
                <a:ln>
                  <a:solidFill>
                    <a:schemeClr val="tx1"/>
                  </a:solidFill>
                </a:ln>
                <a:latin typeface="Garamond" panose="02020404030301010803" pitchFamily="18" charset="0"/>
                <a:cs typeface="Aharoni" pitchFamily="2" charset="-79"/>
              </a:rPr>
              <a:t>efficiently</a:t>
            </a:r>
            <a:endParaRPr lang="ar-KW" sz="8800" b="1" dirty="0">
              <a:ln>
                <a:solidFill>
                  <a:schemeClr val="tx1"/>
                </a:solidFill>
              </a:ln>
              <a:latin typeface="Garamond" panose="02020404030301010803" pitchFamily="18" charset="0"/>
            </a:endParaRPr>
          </a:p>
        </p:txBody>
      </p:sp>
      <p:sp>
        <p:nvSpPr>
          <p:cNvPr id="3" name="Rectangle 2"/>
          <p:cNvSpPr/>
          <p:nvPr/>
        </p:nvSpPr>
        <p:spPr>
          <a:xfrm>
            <a:off x="318656" y="5357426"/>
            <a:ext cx="11208326" cy="1323439"/>
          </a:xfrm>
          <a:prstGeom prst="rect">
            <a:avLst/>
          </a:prstGeom>
          <a:solidFill>
            <a:schemeClr val="bg1"/>
          </a:solidFill>
        </p:spPr>
        <p:txBody>
          <a:bodyPr wrap="square">
            <a:spAutoFit/>
          </a:bodyPr>
          <a:lstStyle/>
          <a:p>
            <a:pPr algn="ctr"/>
            <a:r>
              <a:rPr lang="en-US" sz="4000" b="1" dirty="0">
                <a:ln>
                  <a:solidFill>
                    <a:schemeClr val="tx1"/>
                  </a:solidFill>
                </a:ln>
                <a:latin typeface="Garamond" panose="02020404030301010803" pitchFamily="18" charset="0"/>
              </a:rPr>
              <a:t>working quickly and effectively in an </a:t>
            </a:r>
            <a:r>
              <a:rPr lang="en-US" sz="4000" b="1" dirty="0" err="1">
                <a:ln>
                  <a:solidFill>
                    <a:schemeClr val="tx1"/>
                  </a:solidFill>
                </a:ln>
                <a:latin typeface="Garamond" panose="02020404030301010803" pitchFamily="18" charset="0"/>
              </a:rPr>
              <a:t>organised</a:t>
            </a:r>
            <a:r>
              <a:rPr lang="en-US" sz="4000" b="1" dirty="0">
                <a:ln>
                  <a:solidFill>
                    <a:schemeClr val="tx1"/>
                  </a:solidFill>
                </a:ln>
                <a:latin typeface="Garamond" panose="02020404030301010803" pitchFamily="18" charset="0"/>
              </a:rPr>
              <a:t> way</a:t>
            </a:r>
            <a:endParaRPr lang="ar-KW" sz="4000" dirty="0">
              <a:ln>
                <a:solidFill>
                  <a:schemeClr val="tx1"/>
                </a:solidFill>
              </a:ln>
              <a:latin typeface="Garamond" panose="02020404030301010803" pitchFamily="18" charset="0"/>
            </a:endParaRPr>
          </a:p>
        </p:txBody>
      </p:sp>
      <p:pic>
        <p:nvPicPr>
          <p:cNvPr id="4" name="efficiently - Dictionary Definition - Vocabulary.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01062"/>
            <a:ext cx="7315200" cy="41148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200" y="1201062"/>
            <a:ext cx="4875213" cy="4114800"/>
          </a:xfrm>
          <a:prstGeom prst="rect">
            <a:avLst/>
          </a:prstGeom>
        </p:spPr>
      </p:pic>
    </p:spTree>
    <p:extLst>
      <p:ext uri="{BB962C8B-B14F-4D97-AF65-F5344CB8AC3E}">
        <p14:creationId xmlns:p14="http://schemas.microsoft.com/office/powerpoint/2010/main" val="3912775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407"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3586" y="0"/>
            <a:ext cx="11513126" cy="2123658"/>
          </a:xfrm>
          <a:prstGeom prst="rect">
            <a:avLst/>
          </a:prstGeom>
        </p:spPr>
        <p:txBody>
          <a:bodyPr wrap="square">
            <a:spAutoFit/>
          </a:bodyPr>
          <a:lstStyle/>
          <a:p>
            <a:pPr algn="ctr"/>
            <a:r>
              <a:rPr lang="en-US" sz="4400" b="1" dirty="0">
                <a:ln>
                  <a:solidFill>
                    <a:sysClr val="windowText" lastClr="000000"/>
                  </a:solidFill>
                </a:ln>
                <a:latin typeface="Garamond" panose="02020404030301010803" pitchFamily="18" charset="0"/>
              </a:rPr>
              <a:t>However, we must talk to people face to face because meeting in person allows us to show our true feelings and </a:t>
            </a:r>
            <a:r>
              <a:rPr lang="en-US" sz="4400" b="1" dirty="0">
                <a:ln>
                  <a:solidFill>
                    <a:sysClr val="windowText" lastClr="000000"/>
                  </a:solidFill>
                </a:ln>
                <a:solidFill>
                  <a:srgbClr val="C00000"/>
                </a:solidFill>
                <a:latin typeface="Garamond" panose="02020404030301010803" pitchFamily="18" charset="0"/>
              </a:rPr>
              <a:t>reactions</a:t>
            </a:r>
            <a:r>
              <a:rPr lang="en-US" sz="4400" b="1" dirty="0">
                <a:ln>
                  <a:solidFill>
                    <a:sysClr val="windowText" lastClr="000000"/>
                  </a:solidFill>
                </a:ln>
                <a:latin typeface="Garamond" panose="02020404030301010803" pitchFamily="18" charset="0"/>
              </a:rPr>
              <a:t>.</a:t>
            </a:r>
            <a:endParaRPr lang="ar-KW" sz="4400" b="1" dirty="0">
              <a:ln>
                <a:solidFill>
                  <a:sysClr val="windowText" lastClr="000000"/>
                </a:solidFill>
              </a:ln>
              <a:latin typeface="Garamond" panose="02020404030301010803"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3428" y="2380345"/>
            <a:ext cx="6168571" cy="447765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0344"/>
            <a:ext cx="6023427" cy="4477656"/>
          </a:xfrm>
          <a:prstGeom prst="rect">
            <a:avLst/>
          </a:prstGeom>
        </p:spPr>
      </p:pic>
    </p:spTree>
    <p:extLst>
      <p:ext uri="{BB962C8B-B14F-4D97-AF65-F5344CB8AC3E}">
        <p14:creationId xmlns:p14="http://schemas.microsoft.com/office/powerpoint/2010/main" val="36305544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201062"/>
          </a:xfrm>
        </p:spPr>
        <p:txBody>
          <a:bodyPr>
            <a:noAutofit/>
          </a:bodyPr>
          <a:lstStyle/>
          <a:p>
            <a:pPr algn="ctr"/>
            <a:r>
              <a:rPr lang="en-US" sz="8800" b="1" dirty="0">
                <a:ln>
                  <a:solidFill>
                    <a:schemeClr val="tx1"/>
                  </a:solidFill>
                </a:ln>
                <a:latin typeface="Garamond" panose="02020404030301010803" pitchFamily="18" charset="0"/>
                <a:cs typeface="Aharoni" pitchFamily="2" charset="-79"/>
              </a:rPr>
              <a:t>reaction</a:t>
            </a:r>
            <a:endParaRPr lang="ar-KW" sz="8800" b="1" dirty="0">
              <a:ln>
                <a:solidFill>
                  <a:schemeClr val="tx1"/>
                </a:solidFill>
              </a:ln>
              <a:latin typeface="Garamond" panose="02020404030301010803" pitchFamily="18" charset="0"/>
            </a:endParaRPr>
          </a:p>
        </p:txBody>
      </p:sp>
      <p:pic>
        <p:nvPicPr>
          <p:cNvPr id="6" name="REACTION - meaning in the Cambridge English Diction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
        <p:nvSpPr>
          <p:cNvPr id="3" name="Rectangle 2"/>
          <p:cNvSpPr/>
          <p:nvPr/>
        </p:nvSpPr>
        <p:spPr>
          <a:xfrm>
            <a:off x="711200" y="5345875"/>
            <a:ext cx="10769599" cy="1323439"/>
          </a:xfrm>
          <a:prstGeom prst="rect">
            <a:avLst/>
          </a:prstGeom>
          <a:solidFill>
            <a:schemeClr val="bg1"/>
          </a:solidFill>
        </p:spPr>
        <p:txBody>
          <a:bodyPr wrap="square">
            <a:spAutoFit/>
          </a:bodyPr>
          <a:lstStyle/>
          <a:p>
            <a:pPr algn="ctr"/>
            <a:r>
              <a:rPr lang="en-US" sz="4000" b="1" dirty="0">
                <a:ln>
                  <a:solidFill>
                    <a:schemeClr val="tx1"/>
                  </a:solidFill>
                </a:ln>
                <a:latin typeface="Garamond" panose="02020404030301010803" pitchFamily="18" charset="0"/>
              </a:rPr>
              <a:t>behaviour, a feeling or an action that is a direct result of something else</a:t>
            </a:r>
            <a:endParaRPr lang="ar-KW" sz="4000" dirty="0">
              <a:ln>
                <a:solidFill>
                  <a:schemeClr val="tx1"/>
                </a:solidFill>
              </a:ln>
              <a:latin typeface="Garamond" panose="02020404030301010803"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9143" y="1201061"/>
            <a:ext cx="2902857" cy="414693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01060"/>
            <a:ext cx="6647543" cy="4144814"/>
          </a:xfrm>
          <a:prstGeom prst="rect">
            <a:avLst/>
          </a:prstGeom>
        </p:spPr>
      </p:pic>
      <p:pic>
        <p:nvPicPr>
          <p:cNvPr id="7" name="Picture 2" descr="صورة ذات صلة"/>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66825" y="1201060"/>
            <a:ext cx="2336594" cy="414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1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969"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2"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txBox="1">
            <a:spLocks/>
          </p:cNvSpPr>
          <p:nvPr/>
        </p:nvSpPr>
        <p:spPr>
          <a:xfrm>
            <a:off x="6630481" y="3663799"/>
            <a:ext cx="4536504" cy="1944216"/>
          </a:xfrm>
          <a:prstGeom prst="rect">
            <a:avLst/>
          </a:prstGeom>
          <a:noFill/>
        </p:spPr>
        <p:txBody>
          <a:bodyPr vert="horz" lIns="91440" tIns="45720" rIns="91440" bIns="45720" rtlCol="1" anchor="ctr">
            <a:noAutofit/>
          </a:bodyPr>
          <a:lstStyle/>
          <a:p>
            <a:pPr algn="ctr" rtl="0">
              <a:spcBef>
                <a:spcPct val="0"/>
              </a:spcBef>
              <a:defRPr/>
            </a:pPr>
            <a:r>
              <a:rPr lang="en-US" sz="8000" b="1" dirty="0">
                <a:ln>
                  <a:solidFill>
                    <a:schemeClr val="bg1"/>
                  </a:solidFill>
                </a:ln>
                <a:solidFill>
                  <a:schemeClr val="bg1"/>
                </a:solidFill>
                <a:effectLst>
                  <a:glow rad="101600">
                    <a:schemeClr val="tx1">
                      <a:alpha val="40000"/>
                    </a:schemeClr>
                  </a:glow>
                  <a:outerShdw blurRad="38100" dist="38100" dir="2700000" algn="tl">
                    <a:srgbClr val="000000">
                      <a:alpha val="43137"/>
                    </a:srgbClr>
                  </a:outerShdw>
                </a:effectLst>
                <a:latin typeface="Garamond" panose="02020404030301010803" pitchFamily="18" charset="0"/>
                <a:ea typeface="+mj-ea"/>
                <a:cs typeface="Aharoni" pitchFamily="2" charset="-79"/>
              </a:rPr>
              <a:t>Opener</a:t>
            </a:r>
            <a:endParaRPr lang="ar-KW" sz="8000" b="1" dirty="0">
              <a:ln>
                <a:solidFill>
                  <a:schemeClr val="bg1"/>
                </a:solidFill>
              </a:ln>
              <a:solidFill>
                <a:schemeClr val="bg1"/>
              </a:solidFill>
              <a:effectLst>
                <a:glow rad="101600">
                  <a:schemeClr val="tx1">
                    <a:alpha val="40000"/>
                  </a:schemeClr>
                </a:glow>
                <a:outerShdw blurRad="38100" dist="38100" dir="2700000" algn="tl">
                  <a:srgbClr val="000000">
                    <a:alpha val="43137"/>
                  </a:srgbClr>
                </a:outerShdw>
              </a:effectLst>
              <a:latin typeface="Garamond" panose="02020404030301010803" pitchFamily="18" charset="0"/>
              <a:ea typeface="+mj-ea"/>
              <a:cs typeface="+mj-cs"/>
            </a:endParaRPr>
          </a:p>
        </p:txBody>
      </p:sp>
    </p:spTree>
    <p:extLst>
      <p:ext uri="{BB962C8B-B14F-4D97-AF65-F5344CB8AC3E}">
        <p14:creationId xmlns:p14="http://schemas.microsoft.com/office/powerpoint/2010/main" val="2232287064"/>
      </p:ext>
    </p:extLst>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sp>
        <p:nvSpPr>
          <p:cNvPr id="3" name="Title 1"/>
          <p:cNvSpPr txBox="1">
            <a:spLocks/>
          </p:cNvSpPr>
          <p:nvPr/>
        </p:nvSpPr>
        <p:spPr>
          <a:xfrm>
            <a:off x="695400" y="404664"/>
            <a:ext cx="6220184" cy="2880320"/>
          </a:xfrm>
          <a:prstGeom prst="rect">
            <a:avLst/>
          </a:prstGeom>
        </p:spPr>
        <p:txBody>
          <a:bodyP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8000" dirty="0">
                <a:ln w="38100">
                  <a:noFill/>
                </a:ln>
                <a:effectLst>
                  <a:glow rad="101600">
                    <a:schemeClr val="accent2">
                      <a:satMod val="175000"/>
                      <a:alpha val="40000"/>
                    </a:schemeClr>
                  </a:glow>
                  <a:innerShdw blurRad="114300">
                    <a:prstClr val="black"/>
                  </a:innerShdw>
                </a:effectLst>
                <a:latin typeface="Adobe Garamond Pro Bold" panose="02020702060506020403" pitchFamily="18" charset="0"/>
              </a:rPr>
              <a:t> New</a:t>
            </a:r>
          </a:p>
          <a:p>
            <a:r>
              <a:rPr lang="en-US" sz="8000" dirty="0">
                <a:ln w="38100">
                  <a:noFill/>
                </a:ln>
                <a:effectLst>
                  <a:glow rad="101600">
                    <a:schemeClr val="accent2">
                      <a:satMod val="175000"/>
                      <a:alpha val="40000"/>
                    </a:schemeClr>
                  </a:glow>
                  <a:innerShdw blurRad="114300">
                    <a:prstClr val="black"/>
                  </a:innerShdw>
                </a:effectLst>
                <a:latin typeface="Adobe Garamond Pro Bold" panose="02020702060506020403" pitchFamily="18" charset="0"/>
              </a:rPr>
              <a:t> Vocabulary</a:t>
            </a:r>
            <a:endParaRPr lang="ar-KW" sz="8000" dirty="0">
              <a:ln w="38100">
                <a:noFill/>
              </a:ln>
              <a:effectLst>
                <a:glow rad="101600">
                  <a:schemeClr val="accent2">
                    <a:satMod val="175000"/>
                    <a:alpha val="40000"/>
                  </a:schemeClr>
                </a:glow>
                <a:innerShdw blurRad="114300">
                  <a:prstClr val="black"/>
                </a:innerShdw>
              </a:effectLst>
              <a:latin typeface="Adobe Garamond Pro Bold" panose="020207020605060204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200" y="4259942"/>
            <a:ext cx="3048000" cy="2286000"/>
          </a:xfrm>
          <a:prstGeom prst="rect">
            <a:avLst/>
          </a:prstGeom>
        </p:spPr>
      </p:pic>
    </p:spTree>
    <p:extLst>
      <p:ext uri="{BB962C8B-B14F-4D97-AF65-F5344CB8AC3E}">
        <p14:creationId xmlns:p14="http://schemas.microsoft.com/office/powerpoint/2010/main" val="13545480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ACTION - meaning in the Cambridge English Diction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618299" y="1213539"/>
            <a:ext cx="487363" cy="487363"/>
          </a:xfrm>
          <a:prstGeom prst="rect">
            <a:avLst/>
          </a:prstGeom>
        </p:spPr>
      </p:pic>
      <p:pic>
        <p:nvPicPr>
          <p:cNvPr id="13" name="EXCHANGE - meaning in the Cambridge English Dictionary">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497628" y="1073294"/>
            <a:ext cx="487363" cy="487363"/>
          </a:xfrm>
          <a:prstGeom prst="rect">
            <a:avLst/>
          </a:prstGeom>
        </p:spPr>
      </p:pic>
      <p:pic>
        <p:nvPicPr>
          <p:cNvPr id="11" name="GRADUALLY - meaning in the Cambridge English Dictionary">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797768" y="1167462"/>
            <a:ext cx="487363" cy="487363"/>
          </a:xfrm>
          <a:prstGeom prst="rect">
            <a:avLst/>
          </a:prstGeom>
        </p:spPr>
      </p:pic>
      <p:pic>
        <p:nvPicPr>
          <p:cNvPr id="8" name="CONVEY - meaning in the Cambridge English Dictionary">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861981" y="1411144"/>
            <a:ext cx="487363" cy="487363"/>
          </a:xfrm>
          <a:prstGeom prst="rect">
            <a:avLst/>
          </a:prstGeom>
        </p:spPr>
      </p:pic>
      <p:sp>
        <p:nvSpPr>
          <p:cNvPr id="3" name="Content Placeholder 2"/>
          <p:cNvSpPr txBox="1">
            <a:spLocks/>
          </p:cNvSpPr>
          <p:nvPr/>
        </p:nvSpPr>
        <p:spPr>
          <a:xfrm>
            <a:off x="262891" y="211193"/>
            <a:ext cx="8301492" cy="4492774"/>
          </a:xfrm>
          <a:prstGeom prst="rect">
            <a:avLst/>
          </a:prstGeom>
        </p:spPr>
        <p:txBody>
          <a:bodyPr vert="horz" lIns="91440" tIns="45720" rIns="91440" bIns="45720" rtlCol="1">
            <a:no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buNone/>
            </a:pPr>
            <a:r>
              <a:rPr lang="en-US" sz="4800" b="1" dirty="0">
                <a:ln>
                  <a:solidFill>
                    <a:sysClr val="windowText" lastClr="000000"/>
                  </a:solidFill>
                </a:ln>
                <a:latin typeface="Garamond" panose="02020404030301010803" pitchFamily="18" charset="0"/>
              </a:rPr>
              <a:t>convey     </a:t>
            </a:r>
            <a:r>
              <a:rPr lang="en-US" sz="4800" b="1" dirty="0">
                <a:ln>
                  <a:solidFill>
                    <a:sysClr val="windowText" lastClr="000000"/>
                  </a:solidFill>
                </a:ln>
                <a:solidFill>
                  <a:srgbClr val="C00000"/>
                </a:solidFill>
                <a:latin typeface="Garamond" panose="02020404030301010803" pitchFamily="18" charset="0"/>
              </a:rPr>
              <a:t>(v.)</a:t>
            </a:r>
          </a:p>
          <a:p>
            <a:pPr algn="l">
              <a:buFont typeface="Arial" pitchFamily="34" charset="0"/>
              <a:buNone/>
            </a:pPr>
            <a:r>
              <a:rPr lang="en-US" sz="4800" b="1" dirty="0">
                <a:ln>
                  <a:solidFill>
                    <a:sysClr val="windowText" lastClr="000000"/>
                  </a:solidFill>
                </a:ln>
                <a:latin typeface="Garamond" panose="02020404030301010803" pitchFamily="18" charset="0"/>
              </a:rPr>
              <a:t>gradually     </a:t>
            </a:r>
            <a:r>
              <a:rPr lang="en-US" sz="4800" b="1" dirty="0">
                <a:ln>
                  <a:solidFill>
                    <a:sysClr val="windowText" lastClr="000000"/>
                  </a:solidFill>
                </a:ln>
                <a:solidFill>
                  <a:srgbClr val="C00000"/>
                </a:solidFill>
                <a:latin typeface="Garamond" panose="02020404030301010803" pitchFamily="18" charset="0"/>
              </a:rPr>
              <a:t>(adv.)</a:t>
            </a:r>
          </a:p>
          <a:p>
            <a:pPr algn="l">
              <a:buFont typeface="Arial" pitchFamily="34" charset="0"/>
              <a:buNone/>
            </a:pPr>
            <a:r>
              <a:rPr lang="en-US" sz="4800" b="1" dirty="0">
                <a:ln>
                  <a:solidFill>
                    <a:sysClr val="windowText" lastClr="000000"/>
                  </a:solidFill>
                </a:ln>
                <a:latin typeface="Garamond" panose="02020404030301010803" pitchFamily="18" charset="0"/>
              </a:rPr>
              <a:t>exchange      </a:t>
            </a:r>
            <a:r>
              <a:rPr lang="en-US" sz="4800" b="1" dirty="0">
                <a:ln>
                  <a:solidFill>
                    <a:sysClr val="windowText" lastClr="000000"/>
                  </a:solidFill>
                </a:ln>
                <a:solidFill>
                  <a:srgbClr val="C00000"/>
                </a:solidFill>
                <a:latin typeface="Garamond" panose="02020404030301010803" pitchFamily="18" charset="0"/>
              </a:rPr>
              <a:t>(v.)</a:t>
            </a:r>
          </a:p>
          <a:p>
            <a:pPr algn="l">
              <a:buFont typeface="Arial" pitchFamily="34" charset="0"/>
              <a:buNone/>
            </a:pPr>
            <a:r>
              <a:rPr lang="en-US" sz="4800" b="1" dirty="0">
                <a:ln>
                  <a:solidFill>
                    <a:sysClr val="windowText" lastClr="000000"/>
                  </a:solidFill>
                </a:ln>
                <a:latin typeface="Garamond" panose="02020404030301010803" pitchFamily="18" charset="0"/>
              </a:rPr>
              <a:t>efficiently     </a:t>
            </a:r>
            <a:r>
              <a:rPr lang="en-US" sz="4800" b="1" dirty="0">
                <a:ln>
                  <a:solidFill>
                    <a:sysClr val="windowText" lastClr="000000"/>
                  </a:solidFill>
                </a:ln>
                <a:solidFill>
                  <a:srgbClr val="C00000"/>
                </a:solidFill>
                <a:latin typeface="Garamond" panose="02020404030301010803" pitchFamily="18" charset="0"/>
              </a:rPr>
              <a:t>(adv.)</a:t>
            </a:r>
          </a:p>
          <a:p>
            <a:pPr algn="l">
              <a:buNone/>
            </a:pPr>
            <a:r>
              <a:rPr lang="en-US" sz="4800" b="1" dirty="0">
                <a:ln>
                  <a:solidFill>
                    <a:sysClr val="windowText" lastClr="000000"/>
                  </a:solidFill>
                </a:ln>
                <a:latin typeface="Garamond" panose="02020404030301010803" pitchFamily="18" charset="0"/>
              </a:rPr>
              <a:t>reaction    </a:t>
            </a:r>
            <a:r>
              <a:rPr lang="en-US" sz="4800" b="1" dirty="0">
                <a:ln>
                  <a:solidFill>
                    <a:sysClr val="windowText" lastClr="000000"/>
                  </a:solidFill>
                </a:ln>
                <a:solidFill>
                  <a:srgbClr val="C00000"/>
                </a:solidFill>
                <a:latin typeface="Garamond" panose="02020404030301010803" pitchFamily="18" charset="0"/>
              </a:rPr>
              <a:t>(n.)</a:t>
            </a:r>
          </a:p>
          <a:p>
            <a:pPr algn="l">
              <a:buFont typeface="Arial" pitchFamily="34" charset="0"/>
              <a:buNone/>
            </a:pPr>
            <a:endParaRPr lang="en-US" sz="4800" b="1" dirty="0">
              <a:ln>
                <a:solidFill>
                  <a:sysClr val="windowText" lastClr="000000"/>
                </a:solidFill>
              </a:ln>
              <a:solidFill>
                <a:srgbClr val="C00000"/>
              </a:solidFill>
              <a:latin typeface="Garamond" panose="02020404030301010803" pitchFamily="18" charset="0"/>
            </a:endParaRPr>
          </a:p>
        </p:txBody>
      </p:sp>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97636" y="4904508"/>
            <a:ext cx="3394364" cy="1953491"/>
          </a:xfrm>
          <a:prstGeom prst="rect">
            <a:avLst/>
          </a:prstGeom>
        </p:spPr>
      </p:pic>
      <p:pic>
        <p:nvPicPr>
          <p:cNvPr id="18" name="efficiently - Dictionary Definition - Vocabulary.com">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9903363" y="740068"/>
            <a:ext cx="487363" cy="487363"/>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67410" y="2174373"/>
            <a:ext cx="4589141" cy="2270555"/>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79333" y="2197628"/>
            <a:ext cx="1588077" cy="2018825"/>
          </a:xfrm>
          <a:prstGeom prst="rect">
            <a:avLst/>
          </a:prstGeom>
        </p:spPr>
      </p:pic>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41273" y="4354393"/>
            <a:ext cx="3464069" cy="2503606"/>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63756" y="4703967"/>
            <a:ext cx="2930090" cy="2156764"/>
          </a:xfrm>
          <a:prstGeom prst="rect">
            <a:avLst/>
          </a:prstGeom>
        </p:spPr>
      </p:pic>
      <p:pic>
        <p:nvPicPr>
          <p:cNvPr id="16" name="Picture 1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833719" y="-307330"/>
            <a:ext cx="1382490" cy="2453919"/>
          </a:xfrm>
          <a:prstGeom prst="rect">
            <a:avLst/>
          </a:prstGeom>
        </p:spPr>
      </p:pic>
      <p:pic>
        <p:nvPicPr>
          <p:cNvPr id="17" name="Picture 1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78263" y="0"/>
            <a:ext cx="3813737" cy="2146589"/>
          </a:xfrm>
          <a:prstGeom prst="rect">
            <a:avLst/>
          </a:prstGeom>
        </p:spPr>
      </p:pic>
    </p:spTree>
    <p:extLst>
      <p:ext uri="{BB962C8B-B14F-4D97-AF65-F5344CB8AC3E}">
        <p14:creationId xmlns:p14="http://schemas.microsoft.com/office/powerpoint/2010/main" val="5265480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811" fill="hold"/>
                                        <p:tgtEl>
                                          <p:spTgt spid="8"/>
                                        </p:tgtEl>
                                      </p:cBhvr>
                                    </p:cmd>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1000"/>
                                        <p:tgtEl>
                                          <p:spTgt spid="3">
                                            <p:txEl>
                                              <p:pRg st="1" end="1"/>
                                            </p:txEl>
                                          </p:spTgt>
                                        </p:tgtEl>
                                      </p:cBhvr>
                                    </p:animEffect>
                                    <p:anim calcmode="lin" valueType="num">
                                      <p:cBhvr>
                                        <p:cTn id="3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 presetClass="mediacall" presetSubtype="0" fill="hold" nodeType="afterEffect">
                                  <p:stCondLst>
                                    <p:cond delay="0"/>
                                  </p:stCondLst>
                                  <p:childTnLst>
                                    <p:cmd type="call" cmd="playFrom(0.0)">
                                      <p:cBhvr>
                                        <p:cTn id="34" dur="1021" fill="hold"/>
                                        <p:tgtEl>
                                          <p:spTgt spid="11"/>
                                        </p:tgtEl>
                                      </p:cBhvr>
                                    </p:cmd>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fade">
                                      <p:cBhvr>
                                        <p:cTn id="46" dur="1000"/>
                                        <p:tgtEl>
                                          <p:spTgt spid="3">
                                            <p:txEl>
                                              <p:pRg st="2" end="2"/>
                                            </p:txEl>
                                          </p:spTgt>
                                        </p:tgtEl>
                                      </p:cBhvr>
                                    </p:animEffect>
                                    <p:anim calcmode="lin" valueType="num">
                                      <p:cBhvr>
                                        <p:cTn id="4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1" presetClass="mediacall" presetSubtype="0" fill="hold" nodeType="afterEffect">
                                  <p:stCondLst>
                                    <p:cond delay="0"/>
                                  </p:stCondLst>
                                  <p:childTnLst>
                                    <p:cmd type="call" cmd="playFrom(0.0)">
                                      <p:cBhvr>
                                        <p:cTn id="51" dur="1126" fill="hold"/>
                                        <p:tgtEl>
                                          <p:spTgt spid="13"/>
                                        </p:tgtEl>
                                      </p:cBhvr>
                                    </p:cmd>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1000"/>
                                        <p:tgtEl>
                                          <p:spTgt spid="4"/>
                                        </p:tgtEl>
                                      </p:cBhvr>
                                    </p:animEffect>
                                    <p:anim calcmode="lin" valueType="num">
                                      <p:cBhvr>
                                        <p:cTn id="57" dur="1000" fill="hold"/>
                                        <p:tgtEl>
                                          <p:spTgt spid="4"/>
                                        </p:tgtEl>
                                        <p:attrNameLst>
                                          <p:attrName>ppt_x</p:attrName>
                                        </p:attrNameLst>
                                      </p:cBhvr>
                                      <p:tavLst>
                                        <p:tav tm="0">
                                          <p:val>
                                            <p:strVal val="#ppt_x"/>
                                          </p:val>
                                        </p:tav>
                                        <p:tav tm="100000">
                                          <p:val>
                                            <p:strVal val="#ppt_x"/>
                                          </p:val>
                                        </p:tav>
                                      </p:tavLst>
                                    </p:anim>
                                    <p:anim calcmode="lin" valueType="num">
                                      <p:cBhvr>
                                        <p:cTn id="5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3" end="3"/>
                                            </p:txEl>
                                          </p:spTgt>
                                        </p:tgtEl>
                                        <p:attrNameLst>
                                          <p:attrName>style.visibility</p:attrName>
                                        </p:attrNameLst>
                                      </p:cBhvr>
                                      <p:to>
                                        <p:strVal val="visible"/>
                                      </p:to>
                                    </p:set>
                                    <p:animEffect transition="in" filter="fade">
                                      <p:cBhvr>
                                        <p:cTn id="63" dur="1000"/>
                                        <p:tgtEl>
                                          <p:spTgt spid="3">
                                            <p:txEl>
                                              <p:pRg st="3" end="3"/>
                                            </p:txEl>
                                          </p:spTgt>
                                        </p:tgtEl>
                                      </p:cBhvr>
                                    </p:animEffect>
                                    <p:anim calcmode="lin" valueType="num">
                                      <p:cBhvr>
                                        <p:cTn id="6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1" presetClass="mediacall" presetSubtype="0" fill="hold" nodeType="afterEffect">
                                  <p:stCondLst>
                                    <p:cond delay="0"/>
                                  </p:stCondLst>
                                  <p:childTnLst>
                                    <p:cmd type="call" cmd="playFrom(0.0)">
                                      <p:cBhvr>
                                        <p:cTn id="68" dur="1407" fill="hold"/>
                                        <p:tgtEl>
                                          <p:spTgt spid="18"/>
                                        </p:tgtEl>
                                      </p:cBhvr>
                                    </p:cmd>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1000"/>
                                        <p:tgtEl>
                                          <p:spTgt spid="16"/>
                                        </p:tgtEl>
                                      </p:cBhvr>
                                    </p:animEffect>
                                    <p:anim calcmode="lin" valueType="num">
                                      <p:cBhvr>
                                        <p:cTn id="79" dur="1000" fill="hold"/>
                                        <p:tgtEl>
                                          <p:spTgt spid="16"/>
                                        </p:tgtEl>
                                        <p:attrNameLst>
                                          <p:attrName>ppt_x</p:attrName>
                                        </p:attrNameLst>
                                      </p:cBhvr>
                                      <p:tavLst>
                                        <p:tav tm="0">
                                          <p:val>
                                            <p:strVal val="#ppt_x"/>
                                          </p:val>
                                        </p:tav>
                                        <p:tav tm="100000">
                                          <p:val>
                                            <p:strVal val="#ppt_x"/>
                                          </p:val>
                                        </p:tav>
                                      </p:tavLst>
                                    </p:anim>
                                    <p:anim calcmode="lin" valueType="num">
                                      <p:cBhvr>
                                        <p:cTn id="8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
                                            <p:txEl>
                                              <p:pRg st="4" end="4"/>
                                            </p:txEl>
                                          </p:spTgt>
                                        </p:tgtEl>
                                        <p:attrNameLst>
                                          <p:attrName>style.visibility</p:attrName>
                                        </p:attrNameLst>
                                      </p:cBhvr>
                                      <p:to>
                                        <p:strVal val="visible"/>
                                      </p:to>
                                    </p:set>
                                    <p:animEffect transition="in" filter="fade">
                                      <p:cBhvr>
                                        <p:cTn id="85" dur="1000"/>
                                        <p:tgtEl>
                                          <p:spTgt spid="3">
                                            <p:txEl>
                                              <p:pRg st="4" end="4"/>
                                            </p:txEl>
                                          </p:spTgt>
                                        </p:tgtEl>
                                      </p:cBhvr>
                                    </p:animEffect>
                                    <p:anim calcmode="lin" valueType="num">
                                      <p:cBhvr>
                                        <p:cTn id="8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8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88" fill="hold">
                            <p:stCondLst>
                              <p:cond delay="1000"/>
                            </p:stCondLst>
                            <p:childTnLst>
                              <p:par>
                                <p:cTn id="89" presetID="1" presetClass="mediacall" presetSubtype="0" fill="hold" nodeType="afterEffect">
                                  <p:stCondLst>
                                    <p:cond delay="0"/>
                                  </p:stCondLst>
                                  <p:childTnLst>
                                    <p:cmd type="call" cmd="playFrom(0.0)">
                                      <p:cBhvr>
                                        <p:cTn id="90" dur="96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8"/>
                </p:tgtEl>
              </p:cMediaNode>
            </p:audio>
            <p:audio>
              <p:cMediaNode vol="80000">
                <p:cTn id="92" fill="hold" display="0">
                  <p:stCondLst>
                    <p:cond delay="indefinite"/>
                  </p:stCondLst>
                  <p:endCondLst>
                    <p:cond evt="onStopAudio" delay="0">
                      <p:tgtEl>
                        <p:sldTgt/>
                      </p:tgtEl>
                    </p:cond>
                  </p:endCondLst>
                </p:cTn>
                <p:tgtEl>
                  <p:spTgt spid="11"/>
                </p:tgtEl>
              </p:cMediaNode>
            </p:audio>
            <p:audio>
              <p:cMediaNode vol="80000">
                <p:cTn id="93" fill="hold" display="0">
                  <p:stCondLst>
                    <p:cond delay="indefinite"/>
                  </p:stCondLst>
                  <p:endCondLst>
                    <p:cond evt="onStopAudio" delay="0">
                      <p:tgtEl>
                        <p:sldTgt/>
                      </p:tgtEl>
                    </p:cond>
                  </p:endCondLst>
                </p:cTn>
                <p:tgtEl>
                  <p:spTgt spid="13"/>
                </p:tgtEl>
              </p:cMediaNode>
            </p:audio>
            <p:audio>
              <p:cMediaNode vol="80000">
                <p:cTn id="94" fill="hold" display="0">
                  <p:stCondLst>
                    <p:cond delay="indefinite"/>
                  </p:stCondLst>
                  <p:endCondLst>
                    <p:cond evt="onStopAudio" delay="0">
                      <p:tgtEl>
                        <p:sldTgt/>
                      </p:tgtEl>
                    </p:cond>
                  </p:endCondLst>
                </p:cTn>
                <p:tgtEl>
                  <p:spTgt spid="12"/>
                </p:tgtEl>
              </p:cMediaNode>
            </p:audio>
            <p:audio>
              <p:cMediaNode vol="80000">
                <p:cTn id="95"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974"/>
            <a:ext cx="6240016" cy="6858000"/>
          </a:xfrm>
          <a:prstGeom prst="rect">
            <a:avLst/>
          </a:prstGeom>
        </p:spPr>
      </p:pic>
      <p:sp>
        <p:nvSpPr>
          <p:cNvPr id="3" name="Title 2"/>
          <p:cNvSpPr txBox="1">
            <a:spLocks/>
          </p:cNvSpPr>
          <p:nvPr/>
        </p:nvSpPr>
        <p:spPr>
          <a:xfrm>
            <a:off x="122421" y="31974"/>
            <a:ext cx="6460759" cy="1715081"/>
          </a:xfrm>
          <a:prstGeom prst="rect">
            <a:avLst/>
          </a:prstGeom>
        </p:spPr>
        <p:txBody>
          <a:bodyPr>
            <a:noAutofit/>
            <a:scene3d>
              <a:camera prst="orthographicFront"/>
              <a:lightRig rig="threePt" dir="t"/>
            </a:scene3d>
            <a:sp3d extrusionH="57150">
              <a:bevelT w="38100" h="38100" prst="angle"/>
            </a:sp3d>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5400" b="1" dirty="0">
                <a:ln w="6350">
                  <a:solidFill>
                    <a:schemeClr val="bg1"/>
                  </a:solidFill>
                </a:ln>
                <a:solidFill>
                  <a:schemeClr val="bg1"/>
                </a:solidFill>
                <a:effectLst>
                  <a:innerShdw blurRad="63500" dist="50800" dir="13500000">
                    <a:prstClr val="black">
                      <a:alpha val="50000"/>
                    </a:prstClr>
                  </a:innerShdw>
                </a:effectLst>
                <a:latin typeface="Garamond" panose="02020404030301010803" pitchFamily="18" charset="0"/>
                <a:ea typeface="Kozuka Gothic Pr6N EL" panose="020B0200000000000000" pitchFamily="34" charset="-128"/>
                <a:cs typeface="Aharoni" panose="02010803020104030203" pitchFamily="2" charset="-79"/>
              </a:rPr>
              <a:t>Student’s Book</a:t>
            </a:r>
            <a:br>
              <a:rPr lang="en-US" sz="5400" b="1" dirty="0">
                <a:ln w="6350">
                  <a:solidFill>
                    <a:schemeClr val="bg1"/>
                  </a:solidFill>
                </a:ln>
                <a:solidFill>
                  <a:schemeClr val="bg1"/>
                </a:solidFill>
                <a:effectLst>
                  <a:innerShdw blurRad="63500" dist="50800" dir="13500000">
                    <a:prstClr val="black">
                      <a:alpha val="50000"/>
                    </a:prstClr>
                  </a:innerShdw>
                </a:effectLst>
                <a:latin typeface="Garamond" panose="02020404030301010803" pitchFamily="18" charset="0"/>
                <a:ea typeface="Kozuka Gothic Pr6N EL" panose="020B0200000000000000" pitchFamily="34" charset="-128"/>
                <a:cs typeface="Aharoni" panose="02010803020104030203" pitchFamily="2" charset="-79"/>
              </a:rPr>
            </a:br>
            <a:r>
              <a:rPr lang="en-US" sz="5400" b="1" dirty="0">
                <a:ln w="6350">
                  <a:solidFill>
                    <a:schemeClr val="bg1"/>
                  </a:solidFill>
                </a:ln>
                <a:solidFill>
                  <a:schemeClr val="bg1"/>
                </a:solidFill>
                <a:effectLst>
                  <a:innerShdw blurRad="63500" dist="50800" dir="13500000">
                    <a:prstClr val="black">
                      <a:alpha val="50000"/>
                    </a:prstClr>
                  </a:innerShdw>
                </a:effectLst>
                <a:latin typeface="Garamond" panose="02020404030301010803" pitchFamily="18" charset="0"/>
                <a:ea typeface="Kozuka Gothic Pr6N EL" panose="020B0200000000000000" pitchFamily="34" charset="-128"/>
                <a:cs typeface="Aharoni" panose="02010803020104030203" pitchFamily="2" charset="-79"/>
              </a:rPr>
              <a:t>Page 63</a:t>
            </a:r>
            <a:endParaRPr lang="ar-KW" sz="4800" b="1" dirty="0">
              <a:ln w="6350">
                <a:solidFill>
                  <a:schemeClr val="bg1"/>
                </a:solidFill>
              </a:ln>
              <a:solidFill>
                <a:schemeClr val="bg1"/>
              </a:solidFill>
              <a:effectLst>
                <a:innerShdw blurRad="63500" dist="50800" dir="13500000">
                  <a:prstClr val="black">
                    <a:alpha val="50000"/>
                  </a:prstClr>
                </a:innerShdw>
              </a:effectLst>
              <a:latin typeface="Garamond" panose="02020404030301010803" pitchFamily="18" charset="0"/>
              <a:ea typeface="Kozuka Gothic Pr6N EL" panose="020B0200000000000000" pitchFamily="34" charset="-128"/>
            </a:endParaRPr>
          </a:p>
        </p:txBody>
      </p:sp>
      <p:pic>
        <p:nvPicPr>
          <p:cNvPr id="7" name="Picture 6"/>
          <p:cNvPicPr>
            <a:picLocks noChangeAspect="1"/>
          </p:cNvPicPr>
          <p:nvPr/>
        </p:nvPicPr>
        <p:blipFill>
          <a:blip r:embed="rId3">
            <a:lum bright="-20000" contrast="40000"/>
          </a:blip>
          <a:stretch>
            <a:fillRect/>
          </a:stretch>
        </p:blipFill>
        <p:spPr>
          <a:xfrm>
            <a:off x="6193540" y="174786"/>
            <a:ext cx="5704572" cy="657237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2161" y="6216033"/>
            <a:ext cx="403841" cy="403841"/>
          </a:xfrm>
          <a:prstGeom prst="rect">
            <a:avLst/>
          </a:prstGeom>
        </p:spPr>
      </p:pic>
    </p:spTree>
    <p:extLst>
      <p:ext uri="{BB962C8B-B14F-4D97-AF65-F5344CB8AC3E}">
        <p14:creationId xmlns:p14="http://schemas.microsoft.com/office/powerpoint/2010/main" val="31424394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5091" y="803565"/>
            <a:ext cx="4114800" cy="567979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163" y="658091"/>
            <a:ext cx="5673436" cy="5673436"/>
          </a:xfrm>
          <a:prstGeom prst="rect">
            <a:avLst/>
          </a:prstGeom>
        </p:spPr>
      </p:pic>
    </p:spTree>
    <p:extLst>
      <p:ext uri="{BB962C8B-B14F-4D97-AF65-F5344CB8AC3E}">
        <p14:creationId xmlns:p14="http://schemas.microsoft.com/office/powerpoint/2010/main" val="1367200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9103" y="203048"/>
            <a:ext cx="2993624" cy="1223970"/>
          </a:xfrm>
          <a:prstGeom prst="rect">
            <a:avLst/>
          </a:prstGeom>
        </p:spPr>
      </p:pic>
      <p:pic>
        <p:nvPicPr>
          <p:cNvPr id="4" name="Picture 3"/>
          <p:cNvPicPr>
            <a:picLocks noChangeAspect="1"/>
          </p:cNvPicPr>
          <p:nvPr/>
        </p:nvPicPr>
        <p:blipFill>
          <a:blip r:embed="rId3">
            <a:lum bright="-20000" contrast="40000"/>
          </a:blip>
          <a:stretch>
            <a:fillRect/>
          </a:stretch>
        </p:blipFill>
        <p:spPr>
          <a:xfrm>
            <a:off x="5320145" y="1997282"/>
            <a:ext cx="6871855" cy="4860718"/>
          </a:xfrm>
          <a:prstGeom prst="rect">
            <a:avLst/>
          </a:prstGeom>
        </p:spPr>
      </p:pic>
      <p:pic>
        <p:nvPicPr>
          <p:cNvPr id="5" name="Picture 4"/>
          <p:cNvPicPr>
            <a:picLocks noChangeAspect="1"/>
          </p:cNvPicPr>
          <p:nvPr/>
        </p:nvPicPr>
        <p:blipFill>
          <a:blip r:embed="rId4">
            <a:lum bright="-20000" contrast="40000"/>
          </a:blip>
          <a:stretch>
            <a:fillRect/>
          </a:stretch>
        </p:blipFill>
        <p:spPr>
          <a:xfrm>
            <a:off x="-1" y="0"/>
            <a:ext cx="8677743" cy="19972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964" y="2417618"/>
            <a:ext cx="4890654" cy="4800600"/>
          </a:xfrm>
          <a:prstGeom prst="rect">
            <a:avLst/>
          </a:prstGeom>
        </p:spPr>
      </p:pic>
    </p:spTree>
    <p:extLst>
      <p:ext uri="{BB962C8B-B14F-4D97-AF65-F5344CB8AC3E}">
        <p14:creationId xmlns:p14="http://schemas.microsoft.com/office/powerpoint/2010/main" val="24946047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8019738" y="232218"/>
            <a:ext cx="3867462" cy="1569660"/>
          </a:xfrm>
          <a:prstGeom prst="rect">
            <a:avLst/>
          </a:prstGeom>
        </p:spPr>
        <p:txBody>
          <a:bodyPr wrap="square">
            <a:spAutoFit/>
          </a:bodyPr>
          <a:lstStyle/>
          <a:p>
            <a:pPr algn="ctr"/>
            <a:r>
              <a:rPr lang="en-US" sz="4800" b="1" dirty="0">
                <a:ln>
                  <a:solidFill>
                    <a:schemeClr val="bg1"/>
                  </a:solidFill>
                </a:ln>
                <a:solidFill>
                  <a:schemeClr val="bg1"/>
                </a:solidFill>
                <a:latin typeface="Garamond" panose="02020404030301010803" pitchFamily="18" charset="0"/>
              </a:rPr>
              <a:t>Check your answers.</a:t>
            </a:r>
            <a:endParaRPr lang="ar-KW" sz="4800" b="1" dirty="0">
              <a:ln>
                <a:solidFill>
                  <a:schemeClr val="bg1"/>
                </a:solidFill>
              </a:ln>
              <a:solidFill>
                <a:schemeClr val="bg1"/>
              </a:solidFill>
              <a:latin typeface="Garamond" panose="02020404030301010803"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680" y="2165639"/>
            <a:ext cx="2047875" cy="1390650"/>
          </a:xfrm>
          <a:prstGeom prst="rect">
            <a:avLst/>
          </a:prstGeom>
        </p:spPr>
      </p:pic>
    </p:spTree>
    <p:extLst>
      <p:ext uri="{BB962C8B-B14F-4D97-AF65-F5344CB8AC3E}">
        <p14:creationId xmlns:p14="http://schemas.microsoft.com/office/powerpoint/2010/main" val="3309689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236" y="279507"/>
            <a:ext cx="11402291" cy="584775"/>
          </a:xfrm>
          <a:prstGeom prst="rect">
            <a:avLst/>
          </a:prstGeom>
        </p:spPr>
        <p:txBody>
          <a:bodyPr wrap="square">
            <a:spAutoFit/>
          </a:bodyPr>
          <a:lstStyle/>
          <a:p>
            <a:pPr algn="l"/>
            <a:r>
              <a:rPr lang="en-US" sz="3200" b="1" dirty="0">
                <a:ln>
                  <a:solidFill>
                    <a:sysClr val="windowText" lastClr="000000"/>
                  </a:solidFill>
                </a:ln>
                <a:solidFill>
                  <a:srgbClr val="000099"/>
                </a:solidFill>
                <a:latin typeface="Garamond" panose="02020404030301010803" pitchFamily="18" charset="0"/>
              </a:rPr>
              <a:t>Read the text and match the paragraphs with their headings:</a:t>
            </a:r>
            <a:endParaRPr lang="ar-KW" sz="3200" b="1" dirty="0">
              <a:ln>
                <a:solidFill>
                  <a:sysClr val="windowText" lastClr="000000"/>
                </a:solidFill>
              </a:ln>
              <a:solidFill>
                <a:srgbClr val="000099"/>
              </a:solidFill>
              <a:latin typeface="Garamond" panose="02020404030301010803" pitchFamily="18" charset="0"/>
            </a:endParaRPr>
          </a:p>
        </p:txBody>
      </p:sp>
      <p:sp>
        <p:nvSpPr>
          <p:cNvPr id="3" name="Rectangle 2"/>
          <p:cNvSpPr/>
          <p:nvPr/>
        </p:nvSpPr>
        <p:spPr>
          <a:xfrm>
            <a:off x="263236" y="1568072"/>
            <a:ext cx="11762509" cy="3970318"/>
          </a:xfrm>
          <a:prstGeom prst="rect">
            <a:avLst/>
          </a:prstGeom>
        </p:spPr>
        <p:txBody>
          <a:bodyPr wrap="square">
            <a:spAutoFit/>
          </a:bodyPr>
          <a:lstStyle/>
          <a:p>
            <a:pPr algn="l"/>
            <a:r>
              <a:rPr lang="en-US" sz="3600" b="1" dirty="0">
                <a:ln>
                  <a:solidFill>
                    <a:sysClr val="windowText" lastClr="000000"/>
                  </a:solidFill>
                </a:ln>
                <a:latin typeface="Garamond" panose="02020404030301010803" pitchFamily="18" charset="0"/>
              </a:rPr>
              <a:t>Paragraph 1        (     ) Modern communication</a:t>
            </a:r>
          </a:p>
          <a:p>
            <a:pPr algn="l"/>
            <a:endParaRPr lang="en-US" sz="3600" b="1" dirty="0">
              <a:ln>
                <a:solidFill>
                  <a:sysClr val="windowText" lastClr="000000"/>
                </a:solidFill>
              </a:ln>
              <a:latin typeface="Garamond" panose="02020404030301010803" pitchFamily="18" charset="0"/>
            </a:endParaRPr>
          </a:p>
          <a:p>
            <a:pPr algn="l"/>
            <a:r>
              <a:rPr lang="en-US" sz="3600" b="1" dirty="0">
                <a:ln>
                  <a:solidFill>
                    <a:sysClr val="windowText" lastClr="000000"/>
                  </a:solidFill>
                </a:ln>
                <a:latin typeface="Garamond" panose="02020404030301010803" pitchFamily="18" charset="0"/>
              </a:rPr>
              <a:t>Paragraph 2        (     ) Communication in the Past</a:t>
            </a:r>
          </a:p>
          <a:p>
            <a:pPr algn="l"/>
            <a:endParaRPr lang="en-US" sz="3600" b="1" dirty="0">
              <a:ln>
                <a:solidFill>
                  <a:sysClr val="windowText" lastClr="000000"/>
                </a:solidFill>
              </a:ln>
              <a:latin typeface="Garamond" panose="02020404030301010803" pitchFamily="18" charset="0"/>
            </a:endParaRPr>
          </a:p>
          <a:p>
            <a:pPr algn="l"/>
            <a:r>
              <a:rPr lang="en-US" sz="3600" b="1" dirty="0">
                <a:ln>
                  <a:solidFill>
                    <a:sysClr val="windowText" lastClr="000000"/>
                  </a:solidFill>
                </a:ln>
                <a:latin typeface="Garamond" panose="02020404030301010803" pitchFamily="18" charset="0"/>
              </a:rPr>
              <a:t>Paragraph 3        (     ) The importance of Communication</a:t>
            </a:r>
          </a:p>
          <a:p>
            <a:pPr algn="l"/>
            <a:endParaRPr lang="en-US" sz="3600" b="1" dirty="0">
              <a:ln>
                <a:solidFill>
                  <a:sysClr val="windowText" lastClr="000000"/>
                </a:solidFill>
              </a:ln>
              <a:latin typeface="Garamond" panose="02020404030301010803" pitchFamily="18" charset="0"/>
            </a:endParaRPr>
          </a:p>
          <a:p>
            <a:pPr algn="l"/>
            <a:r>
              <a:rPr lang="en-US" sz="3600" b="1" dirty="0">
                <a:ln>
                  <a:solidFill>
                    <a:sysClr val="windowText" lastClr="000000"/>
                  </a:solidFill>
                </a:ln>
                <a:latin typeface="Garamond" panose="02020404030301010803" pitchFamily="18" charset="0"/>
              </a:rPr>
              <a:t>Paragraph 4        (     ) Development of Communication</a:t>
            </a:r>
            <a:endParaRPr lang="ar-KW" sz="3600" b="1" dirty="0">
              <a:ln>
                <a:solidFill>
                  <a:sysClr val="windowText" lastClr="000000"/>
                </a:solidFill>
              </a:ln>
              <a:latin typeface="Garamond" panose="02020404030301010803"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4472" y="3618245"/>
            <a:ext cx="969819" cy="96981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8305" y="2497245"/>
            <a:ext cx="1055986" cy="105598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4472" y="4675061"/>
            <a:ext cx="950326" cy="95032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2316" y="1435611"/>
            <a:ext cx="974637" cy="974637"/>
          </a:xfrm>
          <a:prstGeom prst="rect">
            <a:avLst/>
          </a:prstGeom>
        </p:spPr>
      </p:pic>
    </p:spTree>
    <p:extLst>
      <p:ext uri="{BB962C8B-B14F-4D97-AF65-F5344CB8AC3E}">
        <p14:creationId xmlns:p14="http://schemas.microsoft.com/office/powerpoint/2010/main" val="6209526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500" fill="hold"/>
                                        <p:tgtEl>
                                          <p:spTgt spid="5"/>
                                        </p:tgtEl>
                                        <p:attrNameLst>
                                          <p:attrName>ppt_w</p:attrName>
                                        </p:attrNameLst>
                                      </p:cBhvr>
                                      <p:tavLst>
                                        <p:tav tm="0">
                                          <p:val>
                                            <p:fltVal val="0"/>
                                          </p:val>
                                        </p:tav>
                                        <p:tav tm="100000">
                                          <p:val>
                                            <p:strVal val="#ppt_w"/>
                                          </p:val>
                                        </p:tav>
                                      </p:tavLst>
                                    </p:anim>
                                    <p:anim calcmode="lin" valueType="num">
                                      <p:cBhvr>
                                        <p:cTn id="15" dur="1500" fill="hold"/>
                                        <p:tgtEl>
                                          <p:spTgt spid="5"/>
                                        </p:tgtEl>
                                        <p:attrNameLst>
                                          <p:attrName>ppt_h</p:attrName>
                                        </p:attrNameLst>
                                      </p:cBhvr>
                                      <p:tavLst>
                                        <p:tav tm="0">
                                          <p:val>
                                            <p:fltVal val="0"/>
                                          </p:val>
                                        </p:tav>
                                        <p:tav tm="100000">
                                          <p:val>
                                            <p:strVal val="#ppt_h"/>
                                          </p:val>
                                        </p:tav>
                                      </p:tavLst>
                                    </p:anim>
                                    <p:animEffect transition="in" filter="fade">
                                      <p:cBhvr>
                                        <p:cTn id="16" dur="1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500" fill="hold"/>
                                        <p:tgtEl>
                                          <p:spTgt spid="6"/>
                                        </p:tgtEl>
                                        <p:attrNameLst>
                                          <p:attrName>ppt_w</p:attrName>
                                        </p:attrNameLst>
                                      </p:cBhvr>
                                      <p:tavLst>
                                        <p:tav tm="0">
                                          <p:val>
                                            <p:fltVal val="0"/>
                                          </p:val>
                                        </p:tav>
                                        <p:tav tm="100000">
                                          <p:val>
                                            <p:strVal val="#ppt_w"/>
                                          </p:val>
                                        </p:tav>
                                      </p:tavLst>
                                    </p:anim>
                                    <p:anim calcmode="lin" valueType="num">
                                      <p:cBhvr>
                                        <p:cTn id="22" dur="1500" fill="hold"/>
                                        <p:tgtEl>
                                          <p:spTgt spid="6"/>
                                        </p:tgtEl>
                                        <p:attrNameLst>
                                          <p:attrName>ppt_h</p:attrName>
                                        </p:attrNameLst>
                                      </p:cBhvr>
                                      <p:tavLst>
                                        <p:tav tm="0">
                                          <p:val>
                                            <p:fltVal val="0"/>
                                          </p:val>
                                        </p:tav>
                                        <p:tav tm="100000">
                                          <p:val>
                                            <p:strVal val="#ppt_h"/>
                                          </p:val>
                                        </p:tav>
                                      </p:tavLst>
                                    </p:anim>
                                    <p:animEffect transition="in" filter="fade">
                                      <p:cBhvr>
                                        <p:cTn id="23" dur="1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500" fill="hold"/>
                                        <p:tgtEl>
                                          <p:spTgt spid="7"/>
                                        </p:tgtEl>
                                        <p:attrNameLst>
                                          <p:attrName>ppt_w</p:attrName>
                                        </p:attrNameLst>
                                      </p:cBhvr>
                                      <p:tavLst>
                                        <p:tav tm="0">
                                          <p:val>
                                            <p:fltVal val="0"/>
                                          </p:val>
                                        </p:tav>
                                        <p:tav tm="100000">
                                          <p:val>
                                            <p:strVal val="#ppt_w"/>
                                          </p:val>
                                        </p:tav>
                                      </p:tavLst>
                                    </p:anim>
                                    <p:anim calcmode="lin" valueType="num">
                                      <p:cBhvr>
                                        <p:cTn id="29" dur="1500" fill="hold"/>
                                        <p:tgtEl>
                                          <p:spTgt spid="7"/>
                                        </p:tgtEl>
                                        <p:attrNameLst>
                                          <p:attrName>ppt_h</p:attrName>
                                        </p:attrNameLst>
                                      </p:cBhvr>
                                      <p:tavLst>
                                        <p:tav tm="0">
                                          <p:val>
                                            <p:fltVal val="0"/>
                                          </p:val>
                                        </p:tav>
                                        <p:tav tm="100000">
                                          <p:val>
                                            <p:strVal val="#ppt_h"/>
                                          </p:val>
                                        </p:tav>
                                      </p:tavLst>
                                    </p:anim>
                                    <p:animEffect transition="in" filter="fade">
                                      <p:cBhvr>
                                        <p:cTn id="30"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653" y="-1"/>
            <a:ext cx="6600921" cy="6875791"/>
          </a:xfrm>
          <a:prstGeom prst="rect">
            <a:avLst/>
          </a:prstGeom>
        </p:spPr>
      </p:pic>
      <p:sp>
        <p:nvSpPr>
          <p:cNvPr id="3" name="Title 2"/>
          <p:cNvSpPr txBox="1">
            <a:spLocks/>
          </p:cNvSpPr>
          <p:nvPr/>
        </p:nvSpPr>
        <p:spPr>
          <a:xfrm>
            <a:off x="6576850" y="382604"/>
            <a:ext cx="4752528" cy="1750402"/>
          </a:xfrm>
          <a:prstGeom prst="rect">
            <a:avLst/>
          </a:prstGeom>
          <a:solidFill>
            <a:srgbClr val="000099"/>
          </a:solidFill>
        </p:spPr>
        <p:txBody>
          <a:bodyP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4800" b="1" dirty="0">
                <a:ln w="6350">
                  <a:solidFill>
                    <a:schemeClr val="bg1"/>
                  </a:solidFill>
                </a:ln>
                <a:solidFill>
                  <a:schemeClr val="bg1">
                    <a:lumMod val="95000"/>
                  </a:schemeClr>
                </a:solidFill>
                <a:effectLst>
                  <a:glow rad="101600">
                    <a:schemeClr val="tx1">
                      <a:alpha val="60000"/>
                    </a:schemeClr>
                  </a:glow>
                  <a:innerShdw blurRad="63500" dist="50800" dir="13500000">
                    <a:prstClr val="black">
                      <a:alpha val="50000"/>
                    </a:prstClr>
                  </a:innerShdw>
                </a:effectLst>
                <a:latin typeface="Garamond" panose="02020404030301010803" pitchFamily="18" charset="0"/>
                <a:cs typeface="Aharoni" panose="02010803020104030203" pitchFamily="2" charset="-79"/>
              </a:rPr>
              <a:t>Student’s Book</a:t>
            </a:r>
            <a:br>
              <a:rPr lang="en-US" sz="4800" b="1" dirty="0">
                <a:ln w="6350">
                  <a:solidFill>
                    <a:schemeClr val="bg1"/>
                  </a:solidFill>
                </a:ln>
                <a:solidFill>
                  <a:schemeClr val="bg1">
                    <a:lumMod val="95000"/>
                  </a:schemeClr>
                </a:solidFill>
                <a:effectLst>
                  <a:glow rad="101600">
                    <a:schemeClr val="tx1">
                      <a:alpha val="60000"/>
                    </a:schemeClr>
                  </a:glow>
                  <a:innerShdw blurRad="63500" dist="50800" dir="13500000">
                    <a:prstClr val="black">
                      <a:alpha val="50000"/>
                    </a:prstClr>
                  </a:innerShdw>
                </a:effectLst>
                <a:latin typeface="Garamond" panose="02020404030301010803" pitchFamily="18" charset="0"/>
                <a:cs typeface="Aharoni" panose="02010803020104030203" pitchFamily="2" charset="-79"/>
              </a:rPr>
            </a:br>
            <a:r>
              <a:rPr lang="en-US" sz="4800" b="1" dirty="0">
                <a:ln w="6350">
                  <a:solidFill>
                    <a:schemeClr val="bg1"/>
                  </a:solidFill>
                </a:ln>
                <a:solidFill>
                  <a:schemeClr val="bg1">
                    <a:lumMod val="95000"/>
                  </a:schemeClr>
                </a:solidFill>
                <a:effectLst>
                  <a:glow rad="101600">
                    <a:schemeClr val="tx1">
                      <a:alpha val="60000"/>
                    </a:schemeClr>
                  </a:glow>
                  <a:innerShdw blurRad="63500" dist="50800" dir="13500000">
                    <a:prstClr val="black">
                      <a:alpha val="50000"/>
                    </a:prstClr>
                  </a:innerShdw>
                </a:effectLst>
                <a:latin typeface="Garamond" panose="02020404030301010803" pitchFamily="18" charset="0"/>
                <a:cs typeface="Aharoni" panose="02010803020104030203" pitchFamily="2" charset="-79"/>
              </a:rPr>
              <a:t>Page </a:t>
            </a:r>
            <a:r>
              <a:rPr lang="en-US" sz="4800" b="1" dirty="0">
                <a:ln w="6350">
                  <a:solidFill>
                    <a:schemeClr val="bg1"/>
                  </a:solidFill>
                </a:ln>
                <a:solidFill>
                  <a:schemeClr val="bg1">
                    <a:lumMod val="95000"/>
                  </a:schemeClr>
                </a:solidFill>
                <a:effectLst>
                  <a:glow rad="101600">
                    <a:schemeClr val="tx1">
                      <a:alpha val="60000"/>
                    </a:schemeClr>
                  </a:glow>
                  <a:innerShdw blurRad="63500" dist="50800" dir="13500000">
                    <a:prstClr val="black">
                      <a:alpha val="50000"/>
                    </a:prstClr>
                  </a:innerShdw>
                </a:effectLst>
                <a:latin typeface="Garamond" panose="02020404030301010803" pitchFamily="18" charset="0"/>
                <a:ea typeface="Adobe Gothic Std B" panose="020B0800000000000000" pitchFamily="34" charset="-128"/>
                <a:cs typeface="Aharoni" panose="02010803020104030203" pitchFamily="2" charset="-79"/>
              </a:rPr>
              <a:t>64</a:t>
            </a:r>
            <a:endParaRPr lang="ar-KW" sz="4800" b="1" dirty="0">
              <a:ln w="6350">
                <a:solidFill>
                  <a:schemeClr val="bg1"/>
                </a:solidFill>
              </a:ln>
              <a:solidFill>
                <a:schemeClr val="bg1">
                  <a:lumMod val="95000"/>
                </a:schemeClr>
              </a:solidFill>
              <a:effectLst>
                <a:glow rad="101600">
                  <a:schemeClr val="tx1">
                    <a:alpha val="60000"/>
                  </a:schemeClr>
                </a:glow>
                <a:innerShdw blurRad="63500" dist="50800" dir="13500000">
                  <a:prstClr val="black">
                    <a:alpha val="50000"/>
                  </a:prstClr>
                </a:innerShdw>
              </a:effectLst>
              <a:latin typeface="Garamond" panose="02020404030301010803" pitchFamily="18" charset="0"/>
              <a:ea typeface="Adobe Gothic Std B" panose="020B0800000000000000" pitchFamily="34" charset="-128"/>
            </a:endParaRPr>
          </a:p>
        </p:txBody>
      </p:sp>
      <p:pic>
        <p:nvPicPr>
          <p:cNvPr id="4" name="Picture 3"/>
          <p:cNvPicPr>
            <a:picLocks noChangeAspect="1"/>
          </p:cNvPicPr>
          <p:nvPr/>
        </p:nvPicPr>
        <p:blipFill>
          <a:blip r:embed="rId3">
            <a:lum bright="-20000" contrast="40000"/>
          </a:blip>
          <a:stretch>
            <a:fillRect/>
          </a:stretch>
        </p:blipFill>
        <p:spPr>
          <a:xfrm>
            <a:off x="-1" y="0"/>
            <a:ext cx="5652655" cy="6875791"/>
          </a:xfrm>
          <a:prstGeom prst="rect">
            <a:avLst/>
          </a:prstGeom>
        </p:spPr>
      </p:pic>
    </p:spTree>
    <p:extLst>
      <p:ext uri="{BB962C8B-B14F-4D97-AF65-F5344CB8AC3E}">
        <p14:creationId xmlns:p14="http://schemas.microsoft.com/office/powerpoint/2010/main" val="22181207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lum bright="-20000" contrast="40000"/>
          </a:blip>
          <a:srcRect b="21106"/>
          <a:stretch/>
        </p:blipFill>
        <p:spPr>
          <a:xfrm>
            <a:off x="15136" y="858982"/>
            <a:ext cx="12176864" cy="4350327"/>
          </a:xfrm>
          <a:prstGeom prst="rect">
            <a:avLst/>
          </a:prstGeom>
        </p:spPr>
      </p:pic>
      <p:pic>
        <p:nvPicPr>
          <p:cNvPr id="4" name="Picture 3"/>
          <p:cNvPicPr>
            <a:picLocks noChangeAspect="1"/>
          </p:cNvPicPr>
          <p:nvPr/>
        </p:nvPicPr>
        <p:blipFill rotWithShape="1">
          <a:blip r:embed="rId2">
            <a:lum bright="-20000" contrast="40000"/>
          </a:blip>
          <a:srcRect l="72011"/>
          <a:stretch/>
        </p:blipFill>
        <p:spPr>
          <a:xfrm>
            <a:off x="8783782" y="858982"/>
            <a:ext cx="3408218" cy="551410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8690" y="484908"/>
            <a:ext cx="2083377" cy="1041689"/>
          </a:xfrm>
          <a:prstGeom prst="rect">
            <a:avLst/>
          </a:prstGeom>
        </p:spPr>
      </p:pic>
    </p:spTree>
    <p:extLst>
      <p:ext uri="{BB962C8B-B14F-4D97-AF65-F5344CB8AC3E}">
        <p14:creationId xmlns:p14="http://schemas.microsoft.com/office/powerpoint/2010/main" val="11587615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127" y="976746"/>
            <a:ext cx="7620000" cy="5715000"/>
          </a:xfrm>
          <a:prstGeom prst="rect">
            <a:avLst/>
          </a:prstGeom>
        </p:spPr>
      </p:pic>
      <p:sp>
        <p:nvSpPr>
          <p:cNvPr id="3" name="Rectangle 2"/>
          <p:cNvSpPr/>
          <p:nvPr/>
        </p:nvSpPr>
        <p:spPr>
          <a:xfrm>
            <a:off x="2926291" y="53416"/>
            <a:ext cx="6882727" cy="923330"/>
          </a:xfrm>
          <a:prstGeom prst="rect">
            <a:avLst/>
          </a:prstGeom>
        </p:spPr>
        <p:txBody>
          <a:bodyPr wrap="square">
            <a:spAutoFit/>
          </a:bodyPr>
          <a:lstStyle/>
          <a:p>
            <a:pPr algn="l"/>
            <a:r>
              <a:rPr lang="en-US" sz="5400" b="1" dirty="0">
                <a:ln>
                  <a:solidFill>
                    <a:schemeClr val="bg1"/>
                  </a:solidFill>
                </a:ln>
                <a:solidFill>
                  <a:schemeClr val="bg1"/>
                </a:solidFill>
                <a:latin typeface="Garamond" panose="02020404030301010803" pitchFamily="18" charset="0"/>
              </a:rPr>
              <a:t>Check your answers.</a:t>
            </a:r>
            <a:endParaRPr lang="ar-KW" sz="5400" b="1" dirty="0">
              <a:ln>
                <a:solidFill>
                  <a:schemeClr val="bg1"/>
                </a:solidFill>
              </a:ln>
              <a:solidFill>
                <a:schemeClr val="bg1"/>
              </a:solidFill>
              <a:latin typeface="Garamond" panose="02020404030301010803" pitchFamily="18" charset="0"/>
            </a:endParaRPr>
          </a:p>
        </p:txBody>
      </p:sp>
    </p:spTree>
    <p:extLst>
      <p:ext uri="{BB962C8B-B14F-4D97-AF65-F5344CB8AC3E}">
        <p14:creationId xmlns:p14="http://schemas.microsoft.com/office/powerpoint/2010/main" val="41927323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68"/>
            <a:ext cx="12000656" cy="1143000"/>
          </a:xfrm>
        </p:spPr>
        <p:txBody>
          <a:bodyPr>
            <a:normAutofit/>
          </a:bodyPr>
          <a:lstStyle/>
          <a:p>
            <a:pPr algn="ctr"/>
            <a:r>
              <a:rPr lang="en-US" sz="4800" b="1" dirty="0">
                <a:ln>
                  <a:solidFill>
                    <a:schemeClr val="tx1"/>
                  </a:solidFill>
                </a:ln>
                <a:latin typeface="Garamond" panose="02020404030301010803" pitchFamily="18" charset="0"/>
              </a:rPr>
              <a:t>Sort the words into the correct boxes.</a:t>
            </a:r>
            <a:endParaRPr lang="ar-KW" sz="4800" b="1" dirty="0">
              <a:ln>
                <a:solidFill>
                  <a:schemeClr val="tx1"/>
                </a:solidFill>
              </a:ln>
              <a:latin typeface="Garamond" panose="02020404030301010803"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1459" b="12553"/>
          <a:stretch/>
        </p:blipFill>
        <p:spPr>
          <a:xfrm>
            <a:off x="0" y="1178714"/>
            <a:ext cx="12192000" cy="5667799"/>
          </a:xfrm>
          <a:prstGeom prst="rect">
            <a:avLst/>
          </a:prstGeom>
        </p:spPr>
      </p:pic>
    </p:spTree>
    <p:extLst>
      <p:ext uri="{BB962C8B-B14F-4D97-AF65-F5344CB8AC3E}">
        <p14:creationId xmlns:p14="http://schemas.microsoft.com/office/powerpoint/2010/main" val="4270582214"/>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249381" y="259607"/>
            <a:ext cx="11374582" cy="830997"/>
          </a:xfrm>
          <a:prstGeom prst="rect">
            <a:avLst/>
          </a:prstGeom>
          <a:noFill/>
        </p:spPr>
        <p:txBody>
          <a:bodyPr wrap="square">
            <a:spAutoFit/>
          </a:bodyPr>
          <a:lstStyle/>
          <a:p>
            <a:pPr algn="ctr"/>
            <a:r>
              <a:rPr lang="en-US" sz="4800" b="1" dirty="0">
                <a:ln>
                  <a:solidFill>
                    <a:schemeClr val="bg1"/>
                  </a:solidFill>
                </a:ln>
                <a:solidFill>
                  <a:schemeClr val="bg1"/>
                </a:solidFill>
                <a:latin typeface="Garamond" panose="02020404030301010803" pitchFamily="18" charset="0"/>
              </a:rPr>
              <a:t>Why is communication important?</a:t>
            </a:r>
          </a:p>
        </p:txBody>
      </p:sp>
      <p:sp>
        <p:nvSpPr>
          <p:cNvPr id="4" name="Rectangle 3"/>
          <p:cNvSpPr/>
          <p:nvPr/>
        </p:nvSpPr>
        <p:spPr>
          <a:xfrm>
            <a:off x="540327" y="2584728"/>
            <a:ext cx="10792691" cy="2585323"/>
          </a:xfrm>
          <a:prstGeom prst="rect">
            <a:avLst/>
          </a:prstGeom>
          <a:solidFill>
            <a:srgbClr val="000000">
              <a:alpha val="69804"/>
            </a:srgbClr>
          </a:solidFill>
        </p:spPr>
        <p:txBody>
          <a:bodyPr wrap="square">
            <a:spAutoFit/>
          </a:bodyPr>
          <a:lstStyle/>
          <a:p>
            <a:pPr algn="ctr"/>
            <a:r>
              <a:rPr lang="en-US" sz="5400" b="1" dirty="0">
                <a:ln>
                  <a:solidFill>
                    <a:schemeClr val="bg1"/>
                  </a:solidFill>
                </a:ln>
                <a:solidFill>
                  <a:schemeClr val="bg1"/>
                </a:solidFill>
                <a:latin typeface="Garamond" panose="02020404030301010803" pitchFamily="18" charset="0"/>
              </a:rPr>
              <a:t>Communication helps us convey information, ideas, feelings and opinions. </a:t>
            </a:r>
            <a:endParaRPr lang="ar-KW" sz="5400" dirty="0">
              <a:ln>
                <a:solidFill>
                  <a:schemeClr val="bg1"/>
                </a:solidFill>
              </a:ln>
              <a:solidFill>
                <a:schemeClr val="bg1"/>
              </a:solidFill>
            </a:endParaRPr>
          </a:p>
        </p:txBody>
      </p:sp>
    </p:spTree>
    <p:extLst>
      <p:ext uri="{BB962C8B-B14F-4D97-AF65-F5344CB8AC3E}">
        <p14:creationId xmlns:p14="http://schemas.microsoft.com/office/powerpoint/2010/main" val="11415075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74170" y="130629"/>
            <a:ext cx="11582401" cy="1569660"/>
          </a:xfrm>
          <a:prstGeom prst="rect">
            <a:avLst/>
          </a:prstGeom>
          <a:noFill/>
        </p:spPr>
        <p:txBody>
          <a:bodyPr wrap="square">
            <a:spAutoFit/>
          </a:bodyPr>
          <a:lstStyle/>
          <a:p>
            <a:pPr algn="ctr"/>
            <a:r>
              <a:rPr lang="en-US" sz="4400" b="1" dirty="0">
                <a:ln>
                  <a:solidFill>
                    <a:schemeClr val="bg1"/>
                  </a:solidFill>
                </a:ln>
                <a:solidFill>
                  <a:schemeClr val="bg1"/>
                </a:solidFill>
                <a:latin typeface="Garamond" panose="02020404030301010803" pitchFamily="18" charset="0"/>
              </a:rPr>
              <a:t>• </a:t>
            </a:r>
            <a:r>
              <a:rPr lang="en-US" sz="4800" b="1" dirty="0">
                <a:ln>
                  <a:solidFill>
                    <a:schemeClr val="bg1"/>
                  </a:solidFill>
                </a:ln>
                <a:solidFill>
                  <a:schemeClr val="bg1"/>
                </a:solidFill>
                <a:latin typeface="Garamond" panose="02020404030301010803" pitchFamily="18" charset="0"/>
              </a:rPr>
              <a:t>What was the main source of information in the past?</a:t>
            </a:r>
          </a:p>
        </p:txBody>
      </p:sp>
      <p:sp>
        <p:nvSpPr>
          <p:cNvPr id="7" name="Rectangle 6"/>
          <p:cNvSpPr/>
          <p:nvPr/>
        </p:nvSpPr>
        <p:spPr>
          <a:xfrm>
            <a:off x="304798" y="2230655"/>
            <a:ext cx="11321144" cy="1754326"/>
          </a:xfrm>
          <a:prstGeom prst="rect">
            <a:avLst/>
          </a:prstGeom>
          <a:solidFill>
            <a:srgbClr val="000000">
              <a:alpha val="81176"/>
            </a:srgbClr>
          </a:solidFill>
        </p:spPr>
        <p:txBody>
          <a:bodyPr wrap="square">
            <a:spAutoFit/>
          </a:bodyPr>
          <a:lstStyle/>
          <a:p>
            <a:pPr algn="ctr"/>
            <a:r>
              <a:rPr lang="en-US" sz="5400" b="1" dirty="0">
                <a:ln>
                  <a:solidFill>
                    <a:schemeClr val="bg1"/>
                  </a:solidFill>
                </a:ln>
                <a:solidFill>
                  <a:schemeClr val="bg1"/>
                </a:solidFill>
                <a:latin typeface="Garamond" panose="02020404030301010803" pitchFamily="18" charset="0"/>
              </a:rPr>
              <a:t>Oral culture was the main source of information in the past.</a:t>
            </a:r>
            <a:endParaRPr lang="ar-KW" sz="5400" dirty="0">
              <a:ln>
                <a:solidFill>
                  <a:schemeClr val="bg1"/>
                </a:solidFill>
              </a:ln>
              <a:solidFill>
                <a:schemeClr val="bg1"/>
              </a:solidFill>
            </a:endParaRPr>
          </a:p>
        </p:txBody>
      </p:sp>
    </p:spTree>
    <p:extLst>
      <p:ext uri="{BB962C8B-B14F-4D97-AF65-F5344CB8AC3E}">
        <p14:creationId xmlns:p14="http://schemas.microsoft.com/office/powerpoint/2010/main" val="40532299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75770" y="239099"/>
            <a:ext cx="11698515" cy="1569660"/>
          </a:xfrm>
          <a:prstGeom prst="rect">
            <a:avLst/>
          </a:prstGeom>
          <a:noFill/>
        </p:spPr>
        <p:txBody>
          <a:bodyPr wrap="square">
            <a:spAutoFit/>
          </a:bodyPr>
          <a:lstStyle/>
          <a:p>
            <a:pPr algn="ctr"/>
            <a:r>
              <a:rPr lang="en-US" sz="4400" b="1" dirty="0">
                <a:ln>
                  <a:solidFill>
                    <a:schemeClr val="bg1"/>
                  </a:solidFill>
                </a:ln>
                <a:solidFill>
                  <a:schemeClr val="bg1"/>
                </a:solidFill>
                <a:latin typeface="Garamond" panose="02020404030301010803" pitchFamily="18" charset="0"/>
              </a:rPr>
              <a:t>• </a:t>
            </a:r>
            <a:r>
              <a:rPr lang="en-US" sz="4800" b="1" dirty="0">
                <a:ln>
                  <a:solidFill>
                    <a:schemeClr val="bg1"/>
                  </a:solidFill>
                </a:ln>
                <a:solidFill>
                  <a:schemeClr val="bg1"/>
                </a:solidFill>
                <a:latin typeface="Garamond" panose="02020404030301010803" pitchFamily="18" charset="0"/>
              </a:rPr>
              <a:t>Explain how technology has made communication easy and fast.</a:t>
            </a:r>
          </a:p>
        </p:txBody>
      </p:sp>
      <p:sp>
        <p:nvSpPr>
          <p:cNvPr id="6" name="Rectangle 5"/>
          <p:cNvSpPr/>
          <p:nvPr/>
        </p:nvSpPr>
        <p:spPr>
          <a:xfrm>
            <a:off x="130629" y="2367171"/>
            <a:ext cx="11843656" cy="3416320"/>
          </a:xfrm>
          <a:prstGeom prst="rect">
            <a:avLst/>
          </a:prstGeom>
          <a:solidFill>
            <a:srgbClr val="000000">
              <a:alpha val="83137"/>
            </a:srgbClr>
          </a:solidFill>
        </p:spPr>
        <p:txBody>
          <a:bodyPr wrap="square">
            <a:spAutoFit/>
          </a:bodyPr>
          <a:lstStyle/>
          <a:p>
            <a:pPr algn="ctr"/>
            <a:r>
              <a:rPr lang="en-US" sz="5400" b="1" dirty="0">
                <a:ln>
                  <a:solidFill>
                    <a:schemeClr val="bg1"/>
                  </a:solidFill>
                </a:ln>
                <a:solidFill>
                  <a:schemeClr val="bg1"/>
                </a:solidFill>
                <a:latin typeface="Garamond" panose="02020404030301010803" pitchFamily="18" charset="0"/>
              </a:rPr>
              <a:t>We can watch news stories from all over the world, learn facts and information and talk to our families and friends even from miles away.</a:t>
            </a:r>
            <a:endParaRPr lang="ar-KW" sz="4800" b="1" dirty="0">
              <a:ln>
                <a:solidFill>
                  <a:schemeClr val="bg1"/>
                </a:solidFill>
              </a:ln>
              <a:solidFill>
                <a:schemeClr val="bg1"/>
              </a:solidFill>
              <a:latin typeface="Garamond" panose="02020404030301010803" pitchFamily="18" charset="0"/>
            </a:endParaRPr>
          </a:p>
        </p:txBody>
      </p:sp>
    </p:spTree>
    <p:extLst>
      <p:ext uri="{BB962C8B-B14F-4D97-AF65-F5344CB8AC3E}">
        <p14:creationId xmlns:p14="http://schemas.microsoft.com/office/powerpoint/2010/main" val="9013374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32228" y="147563"/>
            <a:ext cx="11713029" cy="830997"/>
          </a:xfrm>
          <a:prstGeom prst="rect">
            <a:avLst/>
          </a:prstGeom>
          <a:noFill/>
        </p:spPr>
        <p:txBody>
          <a:bodyPr wrap="square">
            <a:spAutoFit/>
          </a:bodyPr>
          <a:lstStyle/>
          <a:p>
            <a:pPr algn="l"/>
            <a:r>
              <a:rPr lang="en-US" sz="4400" b="1" dirty="0">
                <a:ln>
                  <a:solidFill>
                    <a:schemeClr val="bg1"/>
                  </a:solidFill>
                </a:ln>
                <a:solidFill>
                  <a:schemeClr val="bg1"/>
                </a:solidFill>
                <a:latin typeface="Garamond" panose="02020404030301010803" pitchFamily="18" charset="0"/>
              </a:rPr>
              <a:t>• </a:t>
            </a:r>
            <a:r>
              <a:rPr lang="en-US" sz="4800" b="1" dirty="0">
                <a:ln>
                  <a:solidFill>
                    <a:schemeClr val="bg1"/>
                  </a:solidFill>
                </a:ln>
                <a:solidFill>
                  <a:schemeClr val="bg1"/>
                </a:solidFill>
                <a:latin typeface="Garamond" panose="02020404030301010803" pitchFamily="18" charset="0"/>
              </a:rPr>
              <a:t>Why should we talk to people face to face?</a:t>
            </a:r>
          </a:p>
        </p:txBody>
      </p:sp>
      <p:sp>
        <p:nvSpPr>
          <p:cNvPr id="3" name="Rectangle 2"/>
          <p:cNvSpPr/>
          <p:nvPr/>
        </p:nvSpPr>
        <p:spPr>
          <a:xfrm>
            <a:off x="232228" y="2003237"/>
            <a:ext cx="11404930" cy="4247317"/>
          </a:xfrm>
          <a:prstGeom prst="rect">
            <a:avLst/>
          </a:prstGeom>
          <a:solidFill>
            <a:srgbClr val="000000">
              <a:alpha val="67059"/>
            </a:srgbClr>
          </a:solidFill>
        </p:spPr>
        <p:txBody>
          <a:bodyPr wrap="square">
            <a:spAutoFit/>
          </a:bodyPr>
          <a:lstStyle/>
          <a:p>
            <a:pPr algn="ctr"/>
            <a:r>
              <a:rPr lang="en-US" sz="5400" b="1" dirty="0">
                <a:ln>
                  <a:solidFill>
                    <a:schemeClr val="bg1"/>
                  </a:solidFill>
                </a:ln>
                <a:solidFill>
                  <a:schemeClr val="bg1"/>
                </a:solidFill>
                <a:latin typeface="Garamond" panose="02020404030301010803" pitchFamily="18" charset="0"/>
              </a:rPr>
              <a:t>We should talk to people face to face because communication is more than just words. Meeting in person allows us to show our true personalities, emotions and reactions.</a:t>
            </a:r>
            <a:endParaRPr lang="ar-KW" sz="4800" b="1" dirty="0">
              <a:ln>
                <a:solidFill>
                  <a:schemeClr val="bg1"/>
                </a:solidFill>
              </a:ln>
              <a:solidFill>
                <a:schemeClr val="bg1"/>
              </a:solidFill>
              <a:latin typeface="Garamond" panose="02020404030301010803" pitchFamily="18" charset="0"/>
            </a:endParaRPr>
          </a:p>
        </p:txBody>
      </p:sp>
    </p:spTree>
    <p:extLst>
      <p:ext uri="{BB962C8B-B14F-4D97-AF65-F5344CB8AC3E}">
        <p14:creationId xmlns:p14="http://schemas.microsoft.com/office/powerpoint/2010/main" val="32930340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66693" y="342136"/>
            <a:ext cx="11658613" cy="1569660"/>
          </a:xfrm>
          <a:prstGeom prst="rect">
            <a:avLst/>
          </a:prstGeom>
        </p:spPr>
        <p:txBody>
          <a:bodyPr wrap="square">
            <a:spAutoFit/>
          </a:bodyPr>
          <a:lstStyle/>
          <a:p>
            <a:pPr algn="ctr"/>
            <a:r>
              <a:rPr lang="en-US" sz="4400" b="1" dirty="0">
                <a:ln>
                  <a:solidFill>
                    <a:schemeClr val="bg1"/>
                  </a:solidFill>
                </a:ln>
                <a:solidFill>
                  <a:schemeClr val="bg1"/>
                </a:solidFill>
                <a:latin typeface="Garamond" panose="02020404030301010803" pitchFamily="18" charset="0"/>
              </a:rPr>
              <a:t>• </a:t>
            </a:r>
            <a:r>
              <a:rPr lang="en-US" sz="4800" b="1" dirty="0">
                <a:ln>
                  <a:solidFill>
                    <a:schemeClr val="bg1"/>
                  </a:solidFill>
                </a:ln>
                <a:solidFill>
                  <a:schemeClr val="bg1"/>
                </a:solidFill>
                <a:latin typeface="Garamond" panose="02020404030301010803" pitchFamily="18" charset="0"/>
              </a:rPr>
              <a:t>What is the author's purpose for writing this text?</a:t>
            </a:r>
          </a:p>
        </p:txBody>
      </p:sp>
      <p:sp>
        <p:nvSpPr>
          <p:cNvPr id="4" name="Rectangle 3"/>
          <p:cNvSpPr/>
          <p:nvPr/>
        </p:nvSpPr>
        <p:spPr>
          <a:xfrm>
            <a:off x="232228" y="2003237"/>
            <a:ext cx="11404930" cy="2585323"/>
          </a:xfrm>
          <a:prstGeom prst="rect">
            <a:avLst/>
          </a:prstGeom>
          <a:solidFill>
            <a:srgbClr val="000000">
              <a:alpha val="67059"/>
            </a:srgbClr>
          </a:solidFill>
        </p:spPr>
        <p:txBody>
          <a:bodyPr wrap="square">
            <a:spAutoFit/>
          </a:bodyPr>
          <a:lstStyle/>
          <a:p>
            <a:pPr algn="ctr"/>
            <a:r>
              <a:rPr lang="en-US" sz="5400" b="1" dirty="0">
                <a:ln>
                  <a:solidFill>
                    <a:schemeClr val="bg1"/>
                  </a:solidFill>
                </a:ln>
                <a:solidFill>
                  <a:schemeClr val="bg1"/>
                </a:solidFill>
                <a:latin typeface="Garamond" panose="02020404030301010803" pitchFamily="18" charset="0"/>
              </a:rPr>
              <a:t>The author’s purpose for writing this text is to show the importance of communication.</a:t>
            </a:r>
            <a:endParaRPr lang="ar-KW" sz="4800" b="1" dirty="0">
              <a:ln>
                <a:solidFill>
                  <a:schemeClr val="bg1"/>
                </a:solidFill>
              </a:ln>
              <a:solidFill>
                <a:schemeClr val="bg1"/>
              </a:solidFill>
              <a:latin typeface="Garamond" panose="02020404030301010803" pitchFamily="18" charset="0"/>
            </a:endParaRPr>
          </a:p>
        </p:txBody>
      </p:sp>
    </p:spTree>
    <p:extLst>
      <p:ext uri="{BB962C8B-B14F-4D97-AF65-F5344CB8AC3E}">
        <p14:creationId xmlns:p14="http://schemas.microsoft.com/office/powerpoint/2010/main" val="2304006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lum bright="-20000" contrast="40000"/>
          </a:blip>
          <a:srcRect t="54965" r="3629" b="21092"/>
          <a:stretch/>
        </p:blipFill>
        <p:spPr>
          <a:xfrm>
            <a:off x="584857" y="3602182"/>
            <a:ext cx="11042074" cy="2632364"/>
          </a:xfrm>
          <a:prstGeom prst="rect">
            <a:avLst/>
          </a:prstGeom>
        </p:spPr>
      </p:pic>
      <p:sp>
        <p:nvSpPr>
          <p:cNvPr id="3" name="Rectangle 2"/>
          <p:cNvSpPr/>
          <p:nvPr/>
        </p:nvSpPr>
        <p:spPr>
          <a:xfrm>
            <a:off x="467093" y="1156785"/>
            <a:ext cx="11526984" cy="2308324"/>
          </a:xfrm>
          <a:prstGeom prst="rect">
            <a:avLst/>
          </a:prstGeom>
        </p:spPr>
        <p:txBody>
          <a:bodyPr wrap="square">
            <a:spAutoFit/>
          </a:bodyPr>
          <a:lstStyle/>
          <a:p>
            <a:pPr algn="l"/>
            <a:r>
              <a:rPr lang="en-US" sz="4400" b="1" dirty="0">
                <a:ln>
                  <a:solidFill>
                    <a:schemeClr val="bg1"/>
                  </a:solidFill>
                </a:ln>
                <a:solidFill>
                  <a:schemeClr val="bg1"/>
                </a:solidFill>
                <a:latin typeface="Garamond" panose="02020404030301010803" pitchFamily="18" charset="0"/>
              </a:rPr>
              <a:t>• </a:t>
            </a:r>
            <a:r>
              <a:rPr lang="en-US" sz="4800" b="1" dirty="0">
                <a:ln>
                  <a:solidFill>
                    <a:schemeClr val="bg1"/>
                  </a:solidFill>
                </a:ln>
                <a:solidFill>
                  <a:schemeClr val="bg1"/>
                </a:solidFill>
                <a:latin typeface="Garamond" panose="02020404030301010803" pitchFamily="18" charset="0"/>
              </a:rPr>
              <a:t>Identify the topic sentence, the supporting details and the concluding sentence in the third paragraph.</a:t>
            </a:r>
            <a:endParaRPr lang="ar-KW" sz="4800" b="1" dirty="0">
              <a:ln>
                <a:solidFill>
                  <a:schemeClr val="bg1"/>
                </a:solidFill>
              </a:ln>
              <a:solidFill>
                <a:schemeClr val="bg1"/>
              </a:solidFill>
              <a:latin typeface="Garamond" panose="02020404030301010803"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857" y="132185"/>
            <a:ext cx="1163614" cy="114179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8909" y="133740"/>
            <a:ext cx="1544220" cy="119336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894" y="215644"/>
            <a:ext cx="2650874" cy="885392"/>
          </a:xfrm>
          <a:prstGeom prst="rect">
            <a:avLst/>
          </a:prstGeom>
        </p:spPr>
      </p:pic>
    </p:spTree>
    <p:extLst>
      <p:ext uri="{BB962C8B-B14F-4D97-AF65-F5344CB8AC3E}">
        <p14:creationId xmlns:p14="http://schemas.microsoft.com/office/powerpoint/2010/main" val="5507416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342402" y="186966"/>
            <a:ext cx="11526984" cy="1569660"/>
          </a:xfrm>
          <a:prstGeom prst="rect">
            <a:avLst/>
          </a:prstGeom>
        </p:spPr>
        <p:txBody>
          <a:bodyPr wrap="square">
            <a:spAutoFit/>
          </a:bodyPr>
          <a:lstStyle/>
          <a:p>
            <a:pPr algn="l"/>
            <a:r>
              <a:rPr lang="en-US" sz="4400" b="1" dirty="0">
                <a:ln>
                  <a:solidFill>
                    <a:schemeClr val="bg1"/>
                  </a:solidFill>
                </a:ln>
                <a:solidFill>
                  <a:schemeClr val="bg1"/>
                </a:solidFill>
                <a:latin typeface="Garamond" panose="02020404030301010803" pitchFamily="18" charset="0"/>
              </a:rPr>
              <a:t>• </a:t>
            </a:r>
            <a:r>
              <a:rPr lang="en-US" sz="4800" b="1" dirty="0">
                <a:ln>
                  <a:solidFill>
                    <a:schemeClr val="bg1"/>
                  </a:solidFill>
                </a:ln>
                <a:solidFill>
                  <a:schemeClr val="bg1"/>
                </a:solidFill>
                <a:latin typeface="Garamond" panose="02020404030301010803" pitchFamily="18" charset="0"/>
              </a:rPr>
              <a:t>Identify the topic sentence in the third paragraph.</a:t>
            </a:r>
            <a:endParaRPr lang="ar-KW" sz="4800" b="1" dirty="0">
              <a:ln>
                <a:solidFill>
                  <a:schemeClr val="bg1"/>
                </a:solidFill>
              </a:ln>
              <a:solidFill>
                <a:schemeClr val="bg1"/>
              </a:solidFill>
              <a:latin typeface="Garamond" panose="02020404030301010803" pitchFamily="18" charset="0"/>
            </a:endParaRPr>
          </a:p>
        </p:txBody>
      </p:sp>
      <p:pic>
        <p:nvPicPr>
          <p:cNvPr id="5" name="Picture 4"/>
          <p:cNvPicPr>
            <a:picLocks noChangeAspect="1"/>
          </p:cNvPicPr>
          <p:nvPr/>
        </p:nvPicPr>
        <p:blipFill rotWithShape="1">
          <a:blip r:embed="rId3">
            <a:lum bright="-20000" contrast="40000"/>
          </a:blip>
          <a:srcRect t="54965" r="3629" b="21092"/>
          <a:stretch/>
        </p:blipFill>
        <p:spPr>
          <a:xfrm>
            <a:off x="574963" y="4099312"/>
            <a:ext cx="11042074" cy="2632364"/>
          </a:xfrm>
          <a:prstGeom prst="rect">
            <a:avLst/>
          </a:prstGeom>
        </p:spPr>
      </p:pic>
      <p:sp>
        <p:nvSpPr>
          <p:cNvPr id="6" name="Rectangle 5"/>
          <p:cNvSpPr/>
          <p:nvPr/>
        </p:nvSpPr>
        <p:spPr>
          <a:xfrm>
            <a:off x="464456" y="1849330"/>
            <a:ext cx="11404930" cy="2123658"/>
          </a:xfrm>
          <a:prstGeom prst="rect">
            <a:avLst/>
          </a:prstGeom>
          <a:solidFill>
            <a:srgbClr val="000000">
              <a:alpha val="67059"/>
            </a:srgbClr>
          </a:solidFill>
        </p:spPr>
        <p:txBody>
          <a:bodyPr wrap="square">
            <a:spAutoFit/>
          </a:bodyPr>
          <a:lstStyle/>
          <a:p>
            <a:pPr algn="ctr"/>
            <a:r>
              <a:rPr lang="en-US" sz="4400" b="1" dirty="0">
                <a:ln>
                  <a:solidFill>
                    <a:srgbClr val="FFFF00"/>
                  </a:solidFill>
                </a:ln>
                <a:solidFill>
                  <a:srgbClr val="FFFF00"/>
                </a:solidFill>
                <a:latin typeface="Garamond" panose="02020404030301010803" pitchFamily="18" charset="0"/>
              </a:rPr>
              <a:t>The inventions of printing, telephone, radio, television and computer in the last century changed the way we communicate.</a:t>
            </a:r>
            <a:endParaRPr lang="ar-KW" sz="4000" b="1" dirty="0">
              <a:ln>
                <a:solidFill>
                  <a:srgbClr val="FFFF00"/>
                </a:solidFill>
              </a:ln>
              <a:solidFill>
                <a:srgbClr val="FFFF00"/>
              </a:solidFill>
              <a:latin typeface="Garamond" panose="02020404030301010803" pitchFamily="18" charset="0"/>
            </a:endParaRPr>
          </a:p>
        </p:txBody>
      </p:sp>
    </p:spTree>
    <p:extLst>
      <p:ext uri="{BB962C8B-B14F-4D97-AF65-F5344CB8AC3E}">
        <p14:creationId xmlns:p14="http://schemas.microsoft.com/office/powerpoint/2010/main" val="40533955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342402" y="186966"/>
            <a:ext cx="11526984" cy="830997"/>
          </a:xfrm>
          <a:prstGeom prst="rect">
            <a:avLst/>
          </a:prstGeom>
        </p:spPr>
        <p:txBody>
          <a:bodyPr wrap="square">
            <a:spAutoFit/>
          </a:bodyPr>
          <a:lstStyle/>
          <a:p>
            <a:pPr algn="l"/>
            <a:r>
              <a:rPr lang="en-US" sz="4400" b="1" dirty="0">
                <a:ln>
                  <a:solidFill>
                    <a:schemeClr val="bg1"/>
                  </a:solidFill>
                </a:ln>
                <a:solidFill>
                  <a:schemeClr val="bg1"/>
                </a:solidFill>
                <a:latin typeface="Garamond" panose="02020404030301010803" pitchFamily="18" charset="0"/>
              </a:rPr>
              <a:t>• </a:t>
            </a:r>
            <a:r>
              <a:rPr lang="en-US" sz="4800" b="1" dirty="0">
                <a:ln>
                  <a:solidFill>
                    <a:schemeClr val="bg1"/>
                  </a:solidFill>
                </a:ln>
                <a:solidFill>
                  <a:schemeClr val="bg1"/>
                </a:solidFill>
                <a:latin typeface="Garamond" panose="02020404030301010803" pitchFamily="18" charset="0"/>
              </a:rPr>
              <a:t>Identify the supporting details.</a:t>
            </a:r>
            <a:endParaRPr lang="ar-KW" sz="4800" b="1" dirty="0">
              <a:ln>
                <a:solidFill>
                  <a:schemeClr val="bg1"/>
                </a:solidFill>
              </a:ln>
              <a:solidFill>
                <a:schemeClr val="bg1"/>
              </a:solidFill>
              <a:latin typeface="Garamond" panose="02020404030301010803" pitchFamily="18" charset="0"/>
            </a:endParaRPr>
          </a:p>
        </p:txBody>
      </p:sp>
      <p:sp>
        <p:nvSpPr>
          <p:cNvPr id="6" name="Rectangle 5"/>
          <p:cNvSpPr/>
          <p:nvPr/>
        </p:nvSpPr>
        <p:spPr>
          <a:xfrm>
            <a:off x="342402" y="1620789"/>
            <a:ext cx="11404930" cy="4154984"/>
          </a:xfrm>
          <a:prstGeom prst="rect">
            <a:avLst/>
          </a:prstGeom>
          <a:solidFill>
            <a:srgbClr val="000000">
              <a:alpha val="67059"/>
            </a:srgbClr>
          </a:solidFill>
        </p:spPr>
        <p:txBody>
          <a:bodyPr wrap="square">
            <a:spAutoFit/>
          </a:bodyPr>
          <a:lstStyle/>
          <a:p>
            <a:pPr algn="l"/>
            <a:r>
              <a:rPr lang="en-US" sz="4400" b="1" dirty="0">
                <a:ln>
                  <a:solidFill>
                    <a:schemeClr val="bg1"/>
                  </a:solidFill>
                </a:ln>
                <a:solidFill>
                  <a:schemeClr val="bg1"/>
                </a:solidFill>
                <a:latin typeface="Garamond" panose="02020404030301010803" pitchFamily="18" charset="0"/>
              </a:rPr>
              <a:t>• </a:t>
            </a:r>
            <a:r>
              <a:rPr lang="en-US" sz="4400" b="1" dirty="0">
                <a:ln>
                  <a:solidFill>
                    <a:srgbClr val="FFFF00"/>
                  </a:solidFill>
                </a:ln>
                <a:solidFill>
                  <a:srgbClr val="FFFF00"/>
                </a:solidFill>
                <a:latin typeface="Garamond" panose="02020404030301010803" pitchFamily="18" charset="0"/>
              </a:rPr>
              <a:t>Nowadays, we get a lot of our information from the Internet. </a:t>
            </a:r>
          </a:p>
          <a:p>
            <a:pPr algn="l"/>
            <a:r>
              <a:rPr lang="en-US" sz="4400" b="1" dirty="0">
                <a:ln>
                  <a:solidFill>
                    <a:schemeClr val="bg1"/>
                  </a:solidFill>
                </a:ln>
                <a:solidFill>
                  <a:schemeClr val="bg1"/>
                </a:solidFill>
                <a:latin typeface="Garamond" panose="02020404030301010803" pitchFamily="18" charset="0"/>
              </a:rPr>
              <a:t>• </a:t>
            </a:r>
            <a:r>
              <a:rPr lang="en-US" sz="4400" b="1" dirty="0">
                <a:ln>
                  <a:solidFill>
                    <a:srgbClr val="FFFF00"/>
                  </a:solidFill>
                </a:ln>
                <a:solidFill>
                  <a:srgbClr val="FFFF00"/>
                </a:solidFill>
                <a:latin typeface="Garamond" panose="02020404030301010803" pitchFamily="18" charset="0"/>
              </a:rPr>
              <a:t>Today, communication satellites send signals across the globe. </a:t>
            </a:r>
          </a:p>
          <a:p>
            <a:pPr algn="l"/>
            <a:r>
              <a:rPr lang="en-US" sz="4400" b="1" dirty="0">
                <a:ln>
                  <a:solidFill>
                    <a:schemeClr val="bg1"/>
                  </a:solidFill>
                </a:ln>
                <a:solidFill>
                  <a:schemeClr val="bg1"/>
                </a:solidFill>
                <a:latin typeface="Garamond" panose="02020404030301010803" pitchFamily="18" charset="0"/>
              </a:rPr>
              <a:t>• </a:t>
            </a:r>
            <a:r>
              <a:rPr lang="en-US" sz="4400" b="1" dirty="0">
                <a:ln>
                  <a:solidFill>
                    <a:srgbClr val="FFFF00"/>
                  </a:solidFill>
                </a:ln>
                <a:solidFill>
                  <a:srgbClr val="FFFF00"/>
                </a:solidFill>
                <a:latin typeface="Garamond" panose="02020404030301010803" pitchFamily="18" charset="0"/>
              </a:rPr>
              <a:t>Consequently, we can experience world events as they happen.</a:t>
            </a:r>
            <a:endParaRPr lang="ar-KW" sz="4000" b="1" dirty="0">
              <a:ln>
                <a:solidFill>
                  <a:srgbClr val="FFFF00"/>
                </a:solidFill>
              </a:ln>
              <a:solidFill>
                <a:srgbClr val="FFFF00"/>
              </a:solidFill>
              <a:latin typeface="Garamond" panose="02020404030301010803" pitchFamily="18" charset="0"/>
            </a:endParaRPr>
          </a:p>
        </p:txBody>
      </p:sp>
    </p:spTree>
    <p:extLst>
      <p:ext uri="{BB962C8B-B14F-4D97-AF65-F5344CB8AC3E}">
        <p14:creationId xmlns:p14="http://schemas.microsoft.com/office/powerpoint/2010/main" val="2097080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342402" y="186966"/>
            <a:ext cx="11526984" cy="830997"/>
          </a:xfrm>
          <a:prstGeom prst="rect">
            <a:avLst/>
          </a:prstGeom>
        </p:spPr>
        <p:txBody>
          <a:bodyPr wrap="square">
            <a:spAutoFit/>
          </a:bodyPr>
          <a:lstStyle/>
          <a:p>
            <a:pPr algn="l"/>
            <a:r>
              <a:rPr lang="en-US" sz="4400" b="1" dirty="0">
                <a:ln>
                  <a:solidFill>
                    <a:schemeClr val="bg1"/>
                  </a:solidFill>
                </a:ln>
                <a:solidFill>
                  <a:schemeClr val="bg1"/>
                </a:solidFill>
                <a:latin typeface="Garamond" panose="02020404030301010803" pitchFamily="18" charset="0"/>
              </a:rPr>
              <a:t>• </a:t>
            </a:r>
            <a:r>
              <a:rPr lang="en-US" sz="4800" b="1" dirty="0">
                <a:ln>
                  <a:solidFill>
                    <a:schemeClr val="bg1"/>
                  </a:solidFill>
                </a:ln>
                <a:solidFill>
                  <a:schemeClr val="bg1"/>
                </a:solidFill>
                <a:latin typeface="Garamond" panose="02020404030301010803" pitchFamily="18" charset="0"/>
              </a:rPr>
              <a:t>Identify the concluding sentence.</a:t>
            </a:r>
            <a:endParaRPr lang="ar-KW" sz="4800" b="1" dirty="0">
              <a:ln>
                <a:solidFill>
                  <a:schemeClr val="bg1"/>
                </a:solidFill>
              </a:ln>
              <a:solidFill>
                <a:schemeClr val="bg1"/>
              </a:solidFill>
              <a:latin typeface="Garamond" panose="02020404030301010803" pitchFamily="18" charset="0"/>
            </a:endParaRPr>
          </a:p>
        </p:txBody>
      </p:sp>
      <p:pic>
        <p:nvPicPr>
          <p:cNvPr id="6" name="Picture 5"/>
          <p:cNvPicPr>
            <a:picLocks noChangeAspect="1"/>
          </p:cNvPicPr>
          <p:nvPr/>
        </p:nvPicPr>
        <p:blipFill rotWithShape="1">
          <a:blip r:embed="rId3">
            <a:lum bright="-20000" contrast="40000"/>
          </a:blip>
          <a:srcRect t="54965" r="3629" b="21092"/>
          <a:stretch/>
        </p:blipFill>
        <p:spPr>
          <a:xfrm>
            <a:off x="574963" y="4099312"/>
            <a:ext cx="11042074" cy="2632364"/>
          </a:xfrm>
          <a:prstGeom prst="rect">
            <a:avLst/>
          </a:prstGeom>
        </p:spPr>
      </p:pic>
      <p:sp>
        <p:nvSpPr>
          <p:cNvPr id="8" name="Rectangle 7"/>
          <p:cNvSpPr/>
          <p:nvPr/>
        </p:nvSpPr>
        <p:spPr>
          <a:xfrm>
            <a:off x="342402" y="1760863"/>
            <a:ext cx="11404930" cy="1446550"/>
          </a:xfrm>
          <a:prstGeom prst="rect">
            <a:avLst/>
          </a:prstGeom>
          <a:solidFill>
            <a:srgbClr val="000000">
              <a:alpha val="67059"/>
            </a:srgbClr>
          </a:solidFill>
        </p:spPr>
        <p:txBody>
          <a:bodyPr wrap="square">
            <a:spAutoFit/>
          </a:bodyPr>
          <a:lstStyle/>
          <a:p>
            <a:pPr algn="ctr"/>
            <a:r>
              <a:rPr lang="en-US" sz="4400" b="1" dirty="0">
                <a:ln>
                  <a:solidFill>
                    <a:srgbClr val="FFFF00"/>
                  </a:solidFill>
                </a:ln>
                <a:solidFill>
                  <a:srgbClr val="FFFF00"/>
                </a:solidFill>
                <a:latin typeface="Garamond" panose="02020404030301010803" pitchFamily="18" charset="0"/>
              </a:rPr>
              <a:t>Now, communication happens much more efficiently.</a:t>
            </a:r>
            <a:endParaRPr lang="ar-KW" sz="4000" b="1" dirty="0">
              <a:ln>
                <a:solidFill>
                  <a:srgbClr val="FFFF00"/>
                </a:solidFill>
              </a:ln>
              <a:solidFill>
                <a:srgbClr val="FFFF00"/>
              </a:solidFill>
              <a:latin typeface="Garamond" panose="02020404030301010803" pitchFamily="18" charset="0"/>
            </a:endParaRPr>
          </a:p>
        </p:txBody>
      </p:sp>
    </p:spTree>
    <p:extLst>
      <p:ext uri="{BB962C8B-B14F-4D97-AF65-F5344CB8AC3E}">
        <p14:creationId xmlns:p14="http://schemas.microsoft.com/office/powerpoint/2010/main" val="32712368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2128" y="2189017"/>
            <a:ext cx="4824351" cy="2701637"/>
          </a:xfrm>
          <a:prstGeom prst="rect">
            <a:avLst/>
          </a:prstGeom>
        </p:spPr>
      </p:pic>
    </p:spTree>
    <p:extLst>
      <p:ext uri="{BB962C8B-B14F-4D97-AF65-F5344CB8AC3E}">
        <p14:creationId xmlns:p14="http://schemas.microsoft.com/office/powerpoint/2010/main" val="1636871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986" y="1512581"/>
            <a:ext cx="8376804" cy="5345420"/>
          </a:xfrm>
          <a:prstGeom prst="rect">
            <a:avLst/>
          </a:prstGeom>
        </p:spPr>
      </p:pic>
      <p:sp>
        <p:nvSpPr>
          <p:cNvPr id="3" name="Title 1"/>
          <p:cNvSpPr txBox="1">
            <a:spLocks/>
          </p:cNvSpPr>
          <p:nvPr/>
        </p:nvSpPr>
        <p:spPr>
          <a:xfrm>
            <a:off x="0" y="1"/>
            <a:ext cx="12288688" cy="1512579"/>
          </a:xfrm>
          <a:prstGeom prst="rect">
            <a:avLst/>
          </a:prstGeom>
          <a:solidFill>
            <a:srgbClr val="0070C0"/>
          </a:solidFill>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4800" b="1" dirty="0">
                <a:ln w="28575">
                  <a:solidFill>
                    <a:schemeClr val="bg1"/>
                  </a:solidFill>
                </a:ln>
                <a:solidFill>
                  <a:schemeClr val="bg1"/>
                </a:solidFill>
                <a:effectLst>
                  <a:glow rad="101600">
                    <a:schemeClr val="tx1">
                      <a:alpha val="60000"/>
                    </a:schemeClr>
                  </a:glow>
                </a:effectLst>
                <a:latin typeface="Shruti" panose="020B0502040204020203" pitchFamily="34" charset="0"/>
                <a:cs typeface="Shruti" panose="020B0502040204020203" pitchFamily="34" charset="0"/>
              </a:rPr>
              <a:t>How do people communicate nowadays?</a:t>
            </a:r>
            <a:endParaRPr lang="ar-KW" sz="4800" b="1" dirty="0">
              <a:ln w="28575">
                <a:solidFill>
                  <a:schemeClr val="bg1"/>
                </a:solidFill>
              </a:ln>
              <a:solidFill>
                <a:schemeClr val="bg1"/>
              </a:solidFill>
              <a:effectLst>
                <a:glow rad="101600">
                  <a:schemeClr val="tx1">
                    <a:alpha val="60000"/>
                  </a:schemeClr>
                </a:glow>
              </a:effectLst>
              <a:latin typeface="Shruti" panose="020B0502040204020203"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264" y="1512581"/>
            <a:ext cx="7692736" cy="5385910"/>
          </a:xfrm>
          <a:prstGeom prst="rect">
            <a:avLst/>
          </a:prstGeom>
        </p:spPr>
      </p:pic>
    </p:spTree>
    <p:extLst>
      <p:ext uri="{BB962C8B-B14F-4D97-AF65-F5344CB8AC3E}">
        <p14:creationId xmlns:p14="http://schemas.microsoft.com/office/powerpoint/2010/main" val="325368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673" y="332509"/>
            <a:ext cx="11679381" cy="6186309"/>
          </a:xfrm>
          <a:prstGeom prst="rect">
            <a:avLst/>
          </a:prstGeom>
        </p:spPr>
        <p:txBody>
          <a:bodyPr wrap="square">
            <a:spAutoFit/>
          </a:bodyPr>
          <a:lstStyle/>
          <a:p>
            <a:pPr algn="l"/>
            <a:r>
              <a:rPr lang="en-US" sz="4400" b="1" dirty="0">
                <a:ln>
                  <a:solidFill>
                    <a:sysClr val="windowText" lastClr="000000"/>
                  </a:solidFill>
                </a:ln>
                <a:latin typeface="Garamond" panose="02020404030301010803" pitchFamily="18" charset="0"/>
              </a:rPr>
              <a:t>We all have ideas, feelings and opinions that we want to communicate to other people. Communication helps us </a:t>
            </a:r>
            <a:r>
              <a:rPr lang="en-US" sz="4400" b="1" dirty="0">
                <a:ln>
                  <a:solidFill>
                    <a:sysClr val="windowText" lastClr="000000"/>
                  </a:solidFill>
                </a:ln>
                <a:solidFill>
                  <a:srgbClr val="C00000"/>
                </a:solidFill>
                <a:latin typeface="Garamond" panose="02020404030301010803" pitchFamily="18" charset="0"/>
              </a:rPr>
              <a:t>convey</a:t>
            </a:r>
            <a:r>
              <a:rPr lang="en-US" sz="4400" b="1" dirty="0">
                <a:ln>
                  <a:solidFill>
                    <a:sysClr val="windowText" lastClr="000000"/>
                  </a:solidFill>
                </a:ln>
                <a:latin typeface="Garamond" panose="02020404030301010803" pitchFamily="18" charset="0"/>
              </a:rPr>
              <a:t> information, but the process of human communication has improved over the years as the ways we communicate have changed </a:t>
            </a:r>
            <a:r>
              <a:rPr lang="en-US" sz="4400" b="1" dirty="0">
                <a:ln>
                  <a:solidFill>
                    <a:sysClr val="windowText" lastClr="000000"/>
                  </a:solidFill>
                </a:ln>
                <a:solidFill>
                  <a:srgbClr val="C00000"/>
                </a:solidFill>
                <a:latin typeface="Garamond" panose="02020404030301010803" pitchFamily="18" charset="0"/>
              </a:rPr>
              <a:t>gradually</a:t>
            </a:r>
            <a:r>
              <a:rPr lang="en-US" sz="4400" b="1" dirty="0">
                <a:ln>
                  <a:solidFill>
                    <a:sysClr val="windowText" lastClr="000000"/>
                  </a:solidFill>
                </a:ln>
                <a:latin typeface="Garamond" panose="02020404030301010803" pitchFamily="18" charset="0"/>
              </a:rPr>
              <a:t>. Oral culture was very important in the past. People had to store all their knowledge in their memories before writing was invented. </a:t>
            </a:r>
            <a:endParaRPr lang="en-US" sz="4000" b="1" dirty="0">
              <a:ln>
                <a:solidFill>
                  <a:sysClr val="windowText" lastClr="000000"/>
                </a:solidFill>
              </a:ln>
              <a:latin typeface="Garamond" panose="02020404030301010803" pitchFamily="18" charset="0"/>
            </a:endParaRPr>
          </a:p>
        </p:txBody>
      </p:sp>
    </p:spTree>
    <p:extLst>
      <p:ext uri="{BB962C8B-B14F-4D97-AF65-F5344CB8AC3E}">
        <p14:creationId xmlns:p14="http://schemas.microsoft.com/office/powerpoint/2010/main" val="12818514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236" y="304800"/>
            <a:ext cx="11679381" cy="4524315"/>
          </a:xfrm>
          <a:prstGeom prst="rect">
            <a:avLst/>
          </a:prstGeom>
        </p:spPr>
        <p:txBody>
          <a:bodyPr wrap="square">
            <a:spAutoFit/>
          </a:bodyPr>
          <a:lstStyle/>
          <a:p>
            <a:pPr algn="l"/>
            <a:r>
              <a:rPr lang="en-US" sz="4800" b="1" dirty="0">
                <a:ln>
                  <a:solidFill>
                    <a:sysClr val="windowText" lastClr="000000"/>
                  </a:solidFill>
                </a:ln>
                <a:latin typeface="Garamond" panose="02020404030301010803" pitchFamily="18" charset="0"/>
              </a:rPr>
              <a:t>Older people told stories and facts to the younger generations.</a:t>
            </a:r>
            <a:r>
              <a:rPr lang="en-US" sz="4400" b="1" dirty="0">
                <a:ln>
                  <a:solidFill>
                    <a:sysClr val="windowText" lastClr="000000"/>
                  </a:solidFill>
                </a:ln>
                <a:latin typeface="Garamond" panose="02020404030301010803" pitchFamily="18" charset="0"/>
              </a:rPr>
              <a:t> </a:t>
            </a:r>
            <a:r>
              <a:rPr lang="en-US" sz="4800" b="1" dirty="0">
                <a:ln>
                  <a:solidFill>
                    <a:sysClr val="windowText" lastClr="000000"/>
                  </a:solidFill>
                </a:ln>
                <a:latin typeface="Garamond" panose="02020404030301010803" pitchFamily="18" charset="0"/>
              </a:rPr>
              <a:t>Later, people learned to carve and paint pictures on stones. They used these to </a:t>
            </a:r>
            <a:r>
              <a:rPr lang="en-US" sz="4800" b="1" dirty="0">
                <a:ln>
                  <a:solidFill>
                    <a:sysClr val="windowText" lastClr="000000"/>
                  </a:solidFill>
                </a:ln>
                <a:solidFill>
                  <a:srgbClr val="C00000"/>
                </a:solidFill>
                <a:latin typeface="Garamond" panose="02020404030301010803" pitchFamily="18" charset="0"/>
              </a:rPr>
              <a:t>exchange</a:t>
            </a:r>
            <a:r>
              <a:rPr lang="en-US" sz="4800" b="1" dirty="0">
                <a:ln>
                  <a:solidFill>
                    <a:sysClr val="windowText" lastClr="000000"/>
                  </a:solidFill>
                </a:ln>
                <a:latin typeface="Garamond" panose="02020404030301010803" pitchFamily="18" charset="0"/>
              </a:rPr>
              <a:t> ideas. After writing was invented, people were able to write down everything they knew.</a:t>
            </a:r>
          </a:p>
        </p:txBody>
      </p:sp>
    </p:spTree>
    <p:extLst>
      <p:ext uri="{BB962C8B-B14F-4D97-AF65-F5344CB8AC3E}">
        <p14:creationId xmlns:p14="http://schemas.microsoft.com/office/powerpoint/2010/main" val="109052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944" y="318654"/>
            <a:ext cx="11651673" cy="5509200"/>
          </a:xfrm>
          <a:prstGeom prst="rect">
            <a:avLst/>
          </a:prstGeom>
        </p:spPr>
        <p:txBody>
          <a:bodyPr wrap="square">
            <a:spAutoFit/>
          </a:bodyPr>
          <a:lstStyle/>
          <a:p>
            <a:pPr algn="l"/>
            <a:r>
              <a:rPr lang="en-US" sz="4400" b="1" dirty="0">
                <a:ln>
                  <a:solidFill>
                    <a:sysClr val="windowText" lastClr="000000"/>
                  </a:solidFill>
                </a:ln>
                <a:latin typeface="Garamond" panose="02020404030301010803" pitchFamily="18" charset="0"/>
              </a:rPr>
              <a:t>The inventions of printing, telephone, radio, television and computer in the last century changed the way we communicate. Nowadays, we get a lot of our information from the Internet. Today, communication satellites send signals across the globe. Consequently, we can experience world events as they happen. Now, communication happens much more </a:t>
            </a:r>
            <a:r>
              <a:rPr lang="en-US" sz="4400" b="1" dirty="0">
                <a:ln>
                  <a:solidFill>
                    <a:sysClr val="windowText" lastClr="000000"/>
                  </a:solidFill>
                </a:ln>
                <a:solidFill>
                  <a:srgbClr val="C00000"/>
                </a:solidFill>
                <a:latin typeface="Garamond" panose="02020404030301010803" pitchFamily="18" charset="0"/>
              </a:rPr>
              <a:t>efficiently</a:t>
            </a:r>
            <a:r>
              <a:rPr lang="en-US" sz="4400" b="1" dirty="0">
                <a:ln>
                  <a:solidFill>
                    <a:sysClr val="windowText" lastClr="000000"/>
                  </a:solidFill>
                </a:ln>
                <a:latin typeface="Garamond" panose="02020404030301010803" pitchFamily="18" charset="0"/>
              </a:rPr>
              <a:t>.</a:t>
            </a:r>
            <a:endParaRPr lang="ar-KW" sz="4000" b="1" dirty="0">
              <a:ln>
                <a:solidFill>
                  <a:sysClr val="windowText" lastClr="000000"/>
                </a:solidFill>
              </a:ln>
              <a:latin typeface="Garamond" panose="02020404030301010803" pitchFamily="18" charset="0"/>
            </a:endParaRPr>
          </a:p>
        </p:txBody>
      </p:sp>
    </p:spTree>
    <p:extLst>
      <p:ext uri="{BB962C8B-B14F-4D97-AF65-F5344CB8AC3E}">
        <p14:creationId xmlns:p14="http://schemas.microsoft.com/office/powerpoint/2010/main" val="14338519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654" y="193963"/>
            <a:ext cx="11610110" cy="6186309"/>
          </a:xfrm>
          <a:prstGeom prst="rect">
            <a:avLst/>
          </a:prstGeom>
        </p:spPr>
        <p:txBody>
          <a:bodyPr wrap="square">
            <a:spAutoFit/>
          </a:bodyPr>
          <a:lstStyle/>
          <a:p>
            <a:pPr algn="l"/>
            <a:r>
              <a:rPr lang="en-US" sz="4400" b="1" dirty="0">
                <a:ln>
                  <a:solidFill>
                    <a:sysClr val="windowText" lastClr="000000"/>
                  </a:solidFill>
                </a:ln>
                <a:latin typeface="Garamond" panose="02020404030301010803" pitchFamily="18" charset="0"/>
              </a:rPr>
              <a:t>Today’s technology has made communication faster and easier. We can watch news stories from all over the world, learn facts and information and talk to our families and friends even from miles away. However, we must remember to talk to people face to face because communication is more than just words. Meeting in person allows us to show our true personalities, emotions and </a:t>
            </a:r>
            <a:r>
              <a:rPr lang="en-US" sz="4400" b="1" dirty="0">
                <a:ln>
                  <a:solidFill>
                    <a:sysClr val="windowText" lastClr="000000"/>
                  </a:solidFill>
                </a:ln>
                <a:solidFill>
                  <a:srgbClr val="C00000"/>
                </a:solidFill>
                <a:latin typeface="Garamond" panose="02020404030301010803" pitchFamily="18" charset="0"/>
              </a:rPr>
              <a:t>reactions</a:t>
            </a:r>
            <a:r>
              <a:rPr lang="en-US" sz="4400" b="1" dirty="0">
                <a:ln>
                  <a:solidFill>
                    <a:sysClr val="windowText" lastClr="000000"/>
                  </a:solidFill>
                </a:ln>
                <a:latin typeface="Garamond" panose="02020404030301010803" pitchFamily="18" charset="0"/>
              </a:rPr>
              <a:t>.</a:t>
            </a:r>
            <a:endParaRPr lang="ar-KW" sz="4000" b="1" dirty="0">
              <a:ln>
                <a:solidFill>
                  <a:sysClr val="windowText" lastClr="000000"/>
                </a:solidFill>
              </a:ln>
              <a:latin typeface="Garamond" panose="02020404030301010803" pitchFamily="18" charset="0"/>
            </a:endParaRPr>
          </a:p>
        </p:txBody>
      </p:sp>
    </p:spTree>
    <p:extLst>
      <p:ext uri="{BB962C8B-B14F-4D97-AF65-F5344CB8AC3E}">
        <p14:creationId xmlns:p14="http://schemas.microsoft.com/office/powerpoint/2010/main" val="12279262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164" y="0"/>
            <a:ext cx="4932218" cy="685743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63" y="389241"/>
            <a:ext cx="5874328" cy="6080083"/>
          </a:xfrm>
          <a:prstGeom prst="rect">
            <a:avLst/>
          </a:prstGeom>
        </p:spPr>
      </p:pic>
    </p:spTree>
    <p:extLst>
      <p:ext uri="{BB962C8B-B14F-4D97-AF65-F5344CB8AC3E}">
        <p14:creationId xmlns:p14="http://schemas.microsoft.com/office/powerpoint/2010/main" val="2794047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p>
            <a:pPr algn="ctr"/>
            <a:r>
              <a:rPr lang="en-US" sz="4800" b="1" dirty="0">
                <a:ln>
                  <a:solidFill>
                    <a:schemeClr val="tx1"/>
                  </a:solidFill>
                </a:ln>
                <a:effectLst>
                  <a:outerShdw blurRad="38100" dist="38100" dir="2700000" algn="tl">
                    <a:srgbClr val="000000">
                      <a:alpha val="43137"/>
                    </a:srgbClr>
                  </a:outerShdw>
                </a:effectLst>
                <a:latin typeface="Garamond" panose="02020404030301010803" pitchFamily="18" charset="0"/>
              </a:rPr>
              <a:t>How do people communicate nowadays?</a:t>
            </a:r>
            <a:endParaRPr lang="ar-KW" sz="5400" b="1" dirty="0">
              <a:ln>
                <a:solidFill>
                  <a:schemeClr val="tx1"/>
                </a:solidFill>
              </a:ln>
              <a:effectLst>
                <a:outerShdw blurRad="38100" dist="38100" dir="2700000" algn="tl">
                  <a:srgbClr val="000000">
                    <a:alpha val="43137"/>
                  </a:srgbClr>
                </a:outerShdw>
              </a:effectLst>
              <a:latin typeface="Garamond" panose="02020404030301010803"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6110514" cy="543598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0514" y="1417637"/>
            <a:ext cx="6081486" cy="5435989"/>
          </a:xfrm>
          <a:prstGeom prst="rect">
            <a:avLst/>
          </a:prstGeom>
        </p:spPr>
      </p:pic>
    </p:spTree>
    <p:extLst>
      <p:ext uri="{BB962C8B-B14F-4D97-AF65-F5344CB8AC3E}">
        <p14:creationId xmlns:p14="http://schemas.microsoft.com/office/powerpoint/2010/main" val="34722253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09006"/>
            <a:ext cx="12192000" cy="901338"/>
          </a:xfrm>
          <a:prstGeom prst="rect">
            <a:avLst/>
          </a:prstGeom>
        </p:spPr>
        <p:txBody>
          <a:bodyP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tx1"/>
                  </a:solidFill>
                </a:ln>
                <a:effectLst>
                  <a:outerShdw blurRad="38100" dist="38100" dir="2700000" algn="tl">
                    <a:srgbClr val="000000">
                      <a:alpha val="43137"/>
                    </a:srgbClr>
                  </a:outerShdw>
                </a:effectLst>
                <a:latin typeface="Garamond" panose="02020404030301010803" pitchFamily="18" charset="0"/>
              </a:rPr>
              <a:t>What is the purpose of the text?</a:t>
            </a:r>
            <a:endParaRPr lang="ar-KW" sz="6000" b="1" dirty="0">
              <a:ln>
                <a:solidFill>
                  <a:schemeClr val="tx1"/>
                </a:solidFill>
              </a:ln>
              <a:effectLst>
                <a:outerShdw blurRad="38100" dist="38100" dir="2700000" algn="tl">
                  <a:srgbClr val="000000">
                    <a:alpha val="43137"/>
                  </a:srgbClr>
                </a:outerShdw>
              </a:effectLst>
              <a:latin typeface="Garamond" panose="02020404030301010803" pitchFamily="18" charset="0"/>
            </a:endParaRPr>
          </a:p>
        </p:txBody>
      </p:sp>
      <p:pic>
        <p:nvPicPr>
          <p:cNvPr id="4" name="Picture 3"/>
          <p:cNvPicPr>
            <a:picLocks noChangeAspect="1"/>
          </p:cNvPicPr>
          <p:nvPr/>
        </p:nvPicPr>
        <p:blipFill>
          <a:blip r:embed="rId2">
            <a:lum bright="-20000" contrast="40000"/>
          </a:blip>
          <a:stretch>
            <a:fillRect/>
          </a:stretch>
        </p:blipFill>
        <p:spPr>
          <a:xfrm>
            <a:off x="2011680" y="1267098"/>
            <a:ext cx="8072846" cy="5590902"/>
          </a:xfrm>
          <a:prstGeom prst="rect">
            <a:avLst/>
          </a:prstGeom>
        </p:spPr>
      </p:pic>
    </p:spTree>
    <p:extLst>
      <p:ext uri="{BB962C8B-B14F-4D97-AF65-F5344CB8AC3E}">
        <p14:creationId xmlns:p14="http://schemas.microsoft.com/office/powerpoint/2010/main" val="12118816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txBox="1">
            <a:spLocks/>
          </p:cNvSpPr>
          <p:nvPr/>
        </p:nvSpPr>
        <p:spPr>
          <a:xfrm>
            <a:off x="3643746" y="0"/>
            <a:ext cx="5763491" cy="1510145"/>
          </a:xfrm>
          <a:prstGeom prst="rect">
            <a:avLst/>
          </a:prstGeom>
          <a:noFill/>
        </p:spPr>
        <p:txBody>
          <a:bodyPr vert="horz" lIns="91440" tIns="45720" rIns="91440" bIns="45720" rtlCol="1" anchor="ctr">
            <a:noAutofit/>
          </a:bodyPr>
          <a:lstStyle/>
          <a:p>
            <a:pPr algn="ctr" rtl="0">
              <a:spcBef>
                <a:spcPct val="0"/>
              </a:spcBef>
              <a:defRPr/>
            </a:pPr>
            <a:r>
              <a:rPr lang="en-US" sz="8000" b="1" dirty="0">
                <a:ln>
                  <a:solidFill>
                    <a:schemeClr val="tx1"/>
                  </a:solidFill>
                </a:ln>
                <a:effectLst>
                  <a:outerShdw blurRad="38100" dist="38100" dir="2700000" algn="tl">
                    <a:srgbClr val="000000">
                      <a:alpha val="43137"/>
                    </a:srgbClr>
                  </a:outerShdw>
                </a:effectLst>
                <a:latin typeface="Garamond" panose="02020404030301010803" pitchFamily="18" charset="0"/>
                <a:ea typeface="+mj-ea"/>
                <a:cs typeface="Aharoni" pitchFamily="2" charset="-79"/>
              </a:rPr>
              <a:t>Closure</a:t>
            </a:r>
            <a:endParaRPr lang="ar-KW" sz="8000" b="1" dirty="0">
              <a:ln>
                <a:solidFill>
                  <a:schemeClr val="tx1"/>
                </a:solidFill>
              </a:ln>
              <a:effectLst>
                <a:outerShdw blurRad="38100" dist="38100" dir="2700000" algn="tl">
                  <a:srgbClr val="000000">
                    <a:alpha val="43137"/>
                  </a:srgbClr>
                </a:outerShdw>
              </a:effectLst>
              <a:latin typeface="Garamond" panose="02020404030301010803" pitchFamily="18" charset="0"/>
              <a:ea typeface="+mj-ea"/>
              <a:cs typeface="+mj-cs"/>
            </a:endParaRPr>
          </a:p>
        </p:txBody>
      </p:sp>
    </p:spTree>
    <p:extLst>
      <p:ext uri="{BB962C8B-B14F-4D97-AF65-F5344CB8AC3E}">
        <p14:creationId xmlns:p14="http://schemas.microsoft.com/office/powerpoint/2010/main" val="2002511799"/>
      </p:ext>
    </p:extLst>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44919"/>
          <a:stretch/>
        </p:blipFill>
        <p:spPr>
          <a:xfrm>
            <a:off x="-96688" y="1440873"/>
            <a:ext cx="5976664" cy="541712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664" y="1440873"/>
            <a:ext cx="6112405" cy="296145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9936" y="3866899"/>
            <a:ext cx="2592288" cy="299110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8288" y="4416315"/>
            <a:ext cx="3201597" cy="2441685"/>
          </a:xfrm>
          <a:prstGeom prst="rect">
            <a:avLst/>
          </a:prstGeom>
        </p:spPr>
      </p:pic>
      <p:sp>
        <p:nvSpPr>
          <p:cNvPr id="9" name="Rectangle 8"/>
          <p:cNvSpPr/>
          <p:nvPr/>
        </p:nvSpPr>
        <p:spPr>
          <a:xfrm>
            <a:off x="0" y="0"/>
            <a:ext cx="12192000" cy="1569660"/>
          </a:xfrm>
          <a:prstGeom prst="rect">
            <a:avLst/>
          </a:prstGeom>
          <a:solidFill>
            <a:schemeClr val="tx1"/>
          </a:solidFill>
        </p:spPr>
        <p:txBody>
          <a:bodyPr wrap="square">
            <a:spAutoFit/>
          </a:bodyPr>
          <a:lstStyle/>
          <a:p>
            <a:pPr algn="ctr"/>
            <a:r>
              <a:rPr lang="en-US" sz="4800" b="1" dirty="0">
                <a:ln>
                  <a:solidFill>
                    <a:schemeClr val="bg1"/>
                  </a:solidFill>
                </a:ln>
                <a:solidFill>
                  <a:schemeClr val="bg1"/>
                </a:solidFill>
                <a:latin typeface="Garamond" panose="02020404030301010803" pitchFamily="18" charset="0"/>
              </a:rPr>
              <a:t>Design a poster about the development of communication.</a:t>
            </a:r>
          </a:p>
        </p:txBody>
      </p:sp>
    </p:spTree>
    <p:extLst>
      <p:ext uri="{BB962C8B-B14F-4D97-AF65-F5344CB8AC3E}">
        <p14:creationId xmlns:p14="http://schemas.microsoft.com/office/powerpoint/2010/main" val="2016034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561" r="3561"/>
          <a:stretch/>
        </p:blipFill>
        <p:spPr>
          <a:xfrm>
            <a:off x="0" y="3466"/>
            <a:ext cx="12192000" cy="6928004"/>
          </a:xfrm>
          <a:prstGeom prst="rect">
            <a:avLst/>
          </a:prstGeom>
        </p:spPr>
      </p:pic>
      <p:sp>
        <p:nvSpPr>
          <p:cNvPr id="6" name="Title 1"/>
          <p:cNvSpPr txBox="1">
            <a:spLocks/>
          </p:cNvSpPr>
          <p:nvPr/>
        </p:nvSpPr>
        <p:spPr>
          <a:xfrm>
            <a:off x="3008114" y="1330037"/>
            <a:ext cx="5926387" cy="846940"/>
          </a:xfrm>
          <a:prstGeom prst="rect">
            <a:avLst/>
          </a:prstGeom>
          <a:noFill/>
        </p:spPr>
        <p:txBody>
          <a:bodyPr vert="horz" lIns="91440" tIns="45720" rIns="91440" bIns="45720" rtlCol="1" anchor="ctr">
            <a:noAutofit/>
          </a:bodyPr>
          <a:lstStyle/>
          <a:p>
            <a:pPr algn="ctr" rtl="0">
              <a:spcBef>
                <a:spcPct val="0"/>
              </a:spcBef>
              <a:defRPr/>
            </a:pPr>
            <a:r>
              <a:rPr lang="en-US" sz="7200" b="1" dirty="0">
                <a:ln>
                  <a:solidFill>
                    <a:sysClr val="windowText" lastClr="000000"/>
                  </a:solidFill>
                </a:ln>
                <a:effectLst>
                  <a:outerShdw blurRad="38100" dist="38100" dir="2700000" algn="tl">
                    <a:srgbClr val="000000">
                      <a:alpha val="43137"/>
                    </a:srgbClr>
                  </a:outerShdw>
                </a:effectLst>
                <a:latin typeface="Garamond" panose="02020404030301010803" pitchFamily="18" charset="0"/>
                <a:ea typeface="+mj-ea"/>
                <a:cs typeface="Aharoni" pitchFamily="2" charset="-79"/>
              </a:rPr>
              <a:t>Thank you</a:t>
            </a:r>
            <a:endParaRPr lang="ar-KW" sz="7200" b="1" dirty="0">
              <a:ln>
                <a:solidFill>
                  <a:sysClr val="windowText" lastClr="000000"/>
                </a:solidFill>
              </a:ln>
              <a:effectLst>
                <a:outerShdw blurRad="38100" dist="38100" dir="2700000" algn="tl">
                  <a:srgbClr val="000000">
                    <a:alpha val="43137"/>
                  </a:srgbClr>
                </a:outerShdw>
              </a:effectLst>
              <a:latin typeface="Garamond" panose="02020404030301010803" pitchFamily="18" charset="0"/>
              <a:ea typeface="+mj-ea"/>
              <a:cs typeface="+mj-cs"/>
            </a:endParaRPr>
          </a:p>
        </p:txBody>
      </p:sp>
    </p:spTree>
    <p:extLst>
      <p:ext uri="{BB962C8B-B14F-4D97-AF65-F5344CB8AC3E}">
        <p14:creationId xmlns:p14="http://schemas.microsoft.com/office/powerpoint/2010/main" val="2378854739"/>
      </p:ext>
    </p:extLst>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116632"/>
            <a:ext cx="11737304" cy="1080120"/>
          </a:xfrm>
          <a:noFill/>
          <a:ln w="57150">
            <a:solidFill>
              <a:srgbClr val="660066"/>
            </a:solidFill>
          </a:ln>
        </p:spPr>
        <p:txBody>
          <a:bodyPr>
            <a:normAutofit/>
          </a:bodyPr>
          <a:lstStyle/>
          <a:p>
            <a:pPr algn="ctr"/>
            <a:r>
              <a:rPr lang="en-US" sz="4800" b="1" dirty="0">
                <a:ln>
                  <a:solidFill>
                    <a:schemeClr val="tx1"/>
                  </a:solidFill>
                </a:ln>
                <a:latin typeface="Garamond" panose="02020404030301010803" pitchFamily="18" charset="0"/>
              </a:rPr>
              <a:t>How did people communicate in the past?</a:t>
            </a:r>
            <a:endParaRPr lang="ar-KW" sz="3600" b="1" dirty="0">
              <a:ln>
                <a:solidFill>
                  <a:schemeClr val="tx1"/>
                </a:solidFill>
              </a:ln>
              <a:latin typeface="Garamond" panose="02020404030301010803" pitchFamily="18" charset="0"/>
            </a:endParaRPr>
          </a:p>
        </p:txBody>
      </p:sp>
      <p:sp>
        <p:nvSpPr>
          <p:cNvPr id="7" name="Content Placeholder 6"/>
          <p:cNvSpPr>
            <a:spLocks noGrp="1"/>
          </p:cNvSpPr>
          <p:nvPr>
            <p:ph idx="1"/>
          </p:nvPr>
        </p:nvSpPr>
        <p:spPr>
          <a:xfrm>
            <a:off x="3236686" y="1484784"/>
            <a:ext cx="8763970" cy="5087488"/>
          </a:xfrm>
          <a:solidFill>
            <a:schemeClr val="bg1"/>
          </a:solidFill>
          <a:ln w="57150">
            <a:solidFill>
              <a:srgbClr val="660066"/>
            </a:solidFill>
          </a:ln>
        </p:spPr>
        <p:txBody>
          <a:bodyPr>
            <a:normAutofit/>
          </a:bodyPr>
          <a:lstStyle/>
          <a:p>
            <a:pPr algn="l">
              <a:buNone/>
            </a:pPr>
            <a:r>
              <a:rPr lang="en-US" sz="4400" b="1" dirty="0">
                <a:latin typeface="Aharoni" pitchFamily="2" charset="-79"/>
                <a:cs typeface="Aharoni" pitchFamily="2" charset="-79"/>
              </a:rPr>
              <a:t>*By telling stories and facts to younger generation.</a:t>
            </a:r>
          </a:p>
          <a:p>
            <a:pPr algn="l">
              <a:buNone/>
            </a:pPr>
            <a:endParaRPr lang="en-US" sz="4400" b="1" dirty="0">
              <a:latin typeface="Aharoni" pitchFamily="2" charset="-79"/>
              <a:cs typeface="Aharoni" pitchFamily="2" charset="-79"/>
            </a:endParaRPr>
          </a:p>
          <a:p>
            <a:pPr algn="l">
              <a:buNone/>
            </a:pPr>
            <a:r>
              <a:rPr lang="en-US" sz="4400" b="1" dirty="0">
                <a:latin typeface="Aharoni" pitchFamily="2" charset="-79"/>
                <a:cs typeface="Aharoni" pitchFamily="2" charset="-79"/>
              </a:rPr>
              <a:t>*By carving and  painting on stones</a:t>
            </a:r>
          </a:p>
          <a:p>
            <a:pPr algn="l">
              <a:buNone/>
            </a:pPr>
            <a:endParaRPr lang="en-US" sz="4400" b="1" dirty="0">
              <a:latin typeface="Aharoni" pitchFamily="2" charset="-79"/>
              <a:cs typeface="Aharoni" pitchFamily="2" charset="-79"/>
            </a:endParaRPr>
          </a:p>
          <a:p>
            <a:pPr algn="l">
              <a:buNone/>
            </a:pPr>
            <a:r>
              <a:rPr lang="en-US" sz="4400" b="1" dirty="0">
                <a:latin typeface="Aharoni" pitchFamily="2" charset="-79"/>
                <a:cs typeface="Aharoni" pitchFamily="2" charset="-79"/>
              </a:rPr>
              <a:t>*By writing.</a:t>
            </a:r>
          </a:p>
          <a:p>
            <a:pPr algn="l">
              <a:buNone/>
            </a:pPr>
            <a:endParaRPr lang="ar-KW" sz="5400" b="1" dirty="0">
              <a:latin typeface="Comic Sans MS" pitchFamily="66" charset="0"/>
            </a:endParaRPr>
          </a:p>
        </p:txBody>
      </p:sp>
      <p:pic>
        <p:nvPicPr>
          <p:cNvPr id="8" name="Picture 7" descr="storyteller.jpg"/>
          <p:cNvPicPr>
            <a:picLocks noChangeAspect="1"/>
          </p:cNvPicPr>
          <p:nvPr/>
        </p:nvPicPr>
        <p:blipFill>
          <a:blip r:embed="rId2" cstate="print"/>
          <a:stretch>
            <a:fillRect/>
          </a:stretch>
        </p:blipFill>
        <p:spPr>
          <a:xfrm>
            <a:off x="263352" y="2071678"/>
            <a:ext cx="2448272" cy="4500594"/>
          </a:xfrm>
          <a:prstGeom prst="rect">
            <a:avLst/>
          </a:prstGeom>
        </p:spPr>
      </p:pic>
    </p:spTree>
    <p:extLst>
      <p:ext uri="{BB962C8B-B14F-4D97-AF65-F5344CB8AC3E}">
        <p14:creationId xmlns:p14="http://schemas.microsoft.com/office/powerpoint/2010/main" val="3615102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507" y="1216862"/>
            <a:ext cx="3431493" cy="5203582"/>
          </a:xfrm>
          <a:prstGeom prst="rect">
            <a:avLst/>
          </a:prstGeom>
        </p:spPr>
      </p:pic>
      <p:pic>
        <p:nvPicPr>
          <p:cNvPr id="3" name="Picture 2" descr="istockphoto_4236441-college-communication.jpg"/>
          <p:cNvPicPr>
            <a:picLocks noChangeAspect="1"/>
          </p:cNvPicPr>
          <p:nvPr/>
        </p:nvPicPr>
        <p:blipFill>
          <a:blip r:embed="rId3" cstate="print"/>
          <a:stretch>
            <a:fillRect/>
          </a:stretch>
        </p:blipFill>
        <p:spPr>
          <a:xfrm>
            <a:off x="8421216" y="1429091"/>
            <a:ext cx="3375844" cy="47169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descr="types-of-media-communication.gif"/>
          <p:cNvPicPr>
            <a:picLocks noChangeAspect="1"/>
          </p:cNvPicPr>
          <p:nvPr/>
        </p:nvPicPr>
        <p:blipFill>
          <a:blip r:embed="rId4" cstate="print"/>
          <a:stretch>
            <a:fillRect/>
          </a:stretch>
        </p:blipFill>
        <p:spPr>
          <a:xfrm>
            <a:off x="4222507" y="1322976"/>
            <a:ext cx="3786202" cy="4929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540070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501" cy="6860658"/>
          </a:xfrm>
          <a:prstGeom prst="rect">
            <a:avLst/>
          </a:prstGeom>
        </p:spPr>
      </p:pic>
      <p:pic>
        <p:nvPicPr>
          <p:cNvPr id="3" name="Picture 2"/>
          <p:cNvPicPr>
            <a:picLocks noChangeAspect="1"/>
          </p:cNvPicPr>
          <p:nvPr/>
        </p:nvPicPr>
        <p:blipFill>
          <a:blip r:embed="rId3">
            <a:lum bright="-20000" contrast="40000"/>
          </a:blip>
          <a:stretch>
            <a:fillRect/>
          </a:stretch>
        </p:blipFill>
        <p:spPr>
          <a:xfrm>
            <a:off x="167036" y="138545"/>
            <a:ext cx="7151068" cy="1205346"/>
          </a:xfrm>
          <a:prstGeom prst="rect">
            <a:avLst/>
          </a:prstGeom>
        </p:spPr>
      </p:pic>
    </p:spTree>
    <p:extLst>
      <p:ext uri="{BB962C8B-B14F-4D97-AF65-F5344CB8AC3E}">
        <p14:creationId xmlns:p14="http://schemas.microsoft.com/office/powerpoint/2010/main" val="17238302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4737" y="103357"/>
            <a:ext cx="10958286" cy="1569660"/>
          </a:xfrm>
          <a:prstGeom prst="rect">
            <a:avLst/>
          </a:prstGeom>
        </p:spPr>
        <p:txBody>
          <a:bodyPr wrap="square">
            <a:spAutoFit/>
          </a:bodyPr>
          <a:lstStyle/>
          <a:p>
            <a:pPr algn="ctr"/>
            <a:r>
              <a:rPr lang="en-US" sz="4800" b="1" dirty="0">
                <a:ln>
                  <a:solidFill>
                    <a:sysClr val="windowText" lastClr="000000"/>
                  </a:solidFill>
                </a:ln>
                <a:latin typeface="Garamond" panose="02020404030301010803" pitchFamily="18" charset="0"/>
              </a:rPr>
              <a:t>How do you usually communicate with your friends?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017"/>
            <a:ext cx="12288688" cy="5184983"/>
          </a:xfrm>
          <a:prstGeom prst="rect">
            <a:avLst/>
          </a:prstGeom>
        </p:spPr>
      </p:pic>
    </p:spTree>
    <p:extLst>
      <p:ext uri="{BB962C8B-B14F-4D97-AF65-F5344CB8AC3E}">
        <p14:creationId xmlns:p14="http://schemas.microsoft.com/office/powerpoint/2010/main" val="8220597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43050"/>
          </a:xfrm>
          <a:solidFill>
            <a:schemeClr val="bg1">
              <a:lumMod val="95000"/>
            </a:schemeClr>
          </a:solidFill>
        </p:spPr>
        <p:txBody>
          <a:bodyPr>
            <a:noAutofit/>
          </a:bodyPr>
          <a:lstStyle/>
          <a:p>
            <a:pPr algn="ctr" rtl="0"/>
            <a:r>
              <a:rPr lang="en-US" sz="4800" b="1" dirty="0">
                <a:ln>
                  <a:solidFill>
                    <a:schemeClr val="tx1"/>
                  </a:solidFill>
                </a:ln>
                <a:solidFill>
                  <a:srgbClr val="006600"/>
                </a:solidFill>
                <a:latin typeface="Aharoni" pitchFamily="2" charset="-79"/>
                <a:cs typeface="Aharoni" pitchFamily="2" charset="-79"/>
              </a:rPr>
              <a:t>Do you think that communication is important? How?</a:t>
            </a:r>
            <a:endParaRPr lang="ar-KW" sz="4800" b="1" dirty="0">
              <a:ln>
                <a:solidFill>
                  <a:schemeClr val="tx1"/>
                </a:solidFill>
              </a:ln>
              <a:solidFill>
                <a:srgbClr val="006600"/>
              </a:solidFill>
              <a:latin typeface="Aharoni" pitchFamily="2" charset="-79"/>
            </a:endParaRPr>
          </a:p>
        </p:txBody>
      </p:sp>
      <p:sp>
        <p:nvSpPr>
          <p:cNvPr id="7" name="Title 1"/>
          <p:cNvSpPr txBox="1">
            <a:spLocks/>
          </p:cNvSpPr>
          <p:nvPr/>
        </p:nvSpPr>
        <p:spPr>
          <a:xfrm>
            <a:off x="0" y="5214950"/>
            <a:ext cx="12192000" cy="1643050"/>
          </a:xfrm>
          <a:prstGeom prst="rect">
            <a:avLst/>
          </a:prstGeom>
          <a:solidFill>
            <a:schemeClr val="bg1"/>
          </a:solidFill>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rtl="0"/>
            <a:r>
              <a:rPr lang="en-US" sz="4800" b="1" dirty="0">
                <a:ln>
                  <a:solidFill>
                    <a:schemeClr val="tx1"/>
                  </a:solidFill>
                </a:ln>
                <a:solidFill>
                  <a:srgbClr val="006600"/>
                </a:solidFill>
                <a:latin typeface="Aharoni" pitchFamily="2" charset="-79"/>
                <a:cs typeface="Aharoni" pitchFamily="2" charset="-79"/>
              </a:rPr>
              <a:t>People can </a:t>
            </a:r>
            <a:r>
              <a:rPr lang="en-US" sz="4800" b="1" dirty="0">
                <a:ln>
                  <a:solidFill>
                    <a:schemeClr val="tx1"/>
                  </a:solidFill>
                </a:ln>
                <a:solidFill>
                  <a:srgbClr val="C00000"/>
                </a:solidFill>
                <a:latin typeface="Aharoni" pitchFamily="2" charset="-79"/>
                <a:cs typeface="Aharoni" pitchFamily="2" charset="-79"/>
              </a:rPr>
              <a:t>share</a:t>
            </a:r>
            <a:r>
              <a:rPr lang="en-US" sz="4800" b="1" dirty="0">
                <a:ln>
                  <a:solidFill>
                    <a:schemeClr val="tx1"/>
                  </a:solidFill>
                </a:ln>
                <a:solidFill>
                  <a:srgbClr val="006600"/>
                </a:solidFill>
                <a:latin typeface="Aharoni" pitchFamily="2" charset="-79"/>
                <a:cs typeface="Aharoni" pitchFamily="2" charset="-79"/>
              </a:rPr>
              <a:t> their thoughts and ideas through communication.</a:t>
            </a:r>
            <a:endParaRPr lang="ar-KW" sz="4800" b="1" dirty="0">
              <a:ln>
                <a:solidFill>
                  <a:schemeClr val="tx1"/>
                </a:solidFill>
              </a:ln>
              <a:solidFill>
                <a:srgbClr val="006600"/>
              </a:solidFill>
              <a:latin typeface="Aharoni" pitchFamily="2" charset="-79"/>
            </a:endParaRPr>
          </a:p>
        </p:txBody>
      </p:sp>
    </p:spTree>
    <p:extLst>
      <p:ext uri="{BB962C8B-B14F-4D97-AF65-F5344CB8AC3E}">
        <p14:creationId xmlns:p14="http://schemas.microsoft.com/office/powerpoint/2010/main" val="3052352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3"/>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7DD247DD39A441B9A3C26F7BBAABB2" ma:contentTypeVersion="16" ma:contentTypeDescription="Create a new document." ma:contentTypeScope="" ma:versionID="c2478e495dd32a29d57673e8b66c0a80">
  <xsd:schema xmlns:xsd="http://www.w3.org/2001/XMLSchema" xmlns:xs="http://www.w3.org/2001/XMLSchema" xmlns:p="http://schemas.microsoft.com/office/2006/metadata/properties" xmlns:ns2="b97b0aa8-1781-4c54-a774-0e389bbc798c" xmlns:ns3="c254ae3f-3131-48d8-b26b-ed44294e533b" targetNamespace="http://schemas.microsoft.com/office/2006/metadata/properties" ma:root="true" ma:fieldsID="139fe3e767cbbca2ea5ff339e74201c9" ns2:_="" ns3:_="">
    <xsd:import namespace="b97b0aa8-1781-4c54-a774-0e389bbc798c"/>
    <xsd:import namespace="c254ae3f-3131-48d8-b26b-ed44294e533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7b0aa8-1781-4c54-a774-0e389bbc798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aa6012f-6f76-4bd2-ba88-948f847b5d82}" ma:internalName="TaxCatchAll" ma:showField="CatchAllData" ma:web="b97b0aa8-1781-4c54-a774-0e389bbc798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254ae3f-3131-48d8-b26b-ed44294e533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1fa80e8-f9fa-49b3-9546-d5146fade002"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97b0aa8-1781-4c54-a774-0e389bbc798c" xsi:nil="true"/>
    <lcf76f155ced4ddcb4097134ff3c332f xmlns="c254ae3f-3131-48d8-b26b-ed44294e533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753D56-3666-45D3-9CCA-306A05B3B0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7b0aa8-1781-4c54-a774-0e389bbc798c"/>
    <ds:schemaRef ds:uri="c254ae3f-3131-48d8-b26b-ed44294e53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2B8E50-D63C-42BF-B35A-9EABBBD492B8}">
  <ds:schemaRefs>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http://purl.org/dc/elements/1.1/"/>
    <ds:schemaRef ds:uri="b97b0aa8-1781-4c54-a774-0e389bbc798c"/>
    <ds:schemaRef ds:uri="http://purl.org/dc/terms/"/>
    <ds:schemaRef ds:uri="c254ae3f-3131-48d8-b26b-ed44294e533b"/>
    <ds:schemaRef ds:uri="http://www.w3.org/XML/1998/namespace"/>
    <ds:schemaRef ds:uri="http://purl.org/dc/dcmitype/"/>
  </ds:schemaRefs>
</ds:datastoreItem>
</file>

<file path=customXml/itemProps3.xml><?xml version="1.0" encoding="utf-8"?>
<ds:datastoreItem xmlns:ds="http://schemas.openxmlformats.org/officeDocument/2006/customXml" ds:itemID="{C3A8D434-3520-4AE2-9BE1-A6BF3FE625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740</TotalTime>
  <Words>804</Words>
  <Application>Microsoft Office PowerPoint</Application>
  <PresentationFormat>Widescreen</PresentationFormat>
  <Paragraphs>76</Paragraphs>
  <Slides>49</Slides>
  <Notes>0</Notes>
  <HiddenSlides>0</HiddenSlides>
  <MMClips>10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49</vt:i4>
      </vt:variant>
    </vt:vector>
  </HeadingPairs>
  <TitlesOfParts>
    <vt:vector size="62" baseType="lpstr">
      <vt:lpstr>Adobe Garamond Pro Bold</vt:lpstr>
      <vt:lpstr>Adobe Gothic Std B</vt:lpstr>
      <vt:lpstr>Aharoni</vt:lpstr>
      <vt:lpstr>Arial</vt:lpstr>
      <vt:lpstr>Calibri</vt:lpstr>
      <vt:lpstr>Calibri Light</vt:lpstr>
      <vt:lpstr>Comic Sans MS</vt:lpstr>
      <vt:lpstr>Garamond</vt:lpstr>
      <vt:lpstr>Kozuka Gothic Pr6N EL</vt:lpstr>
      <vt:lpstr>LinotypeInagur-Bold</vt:lpstr>
      <vt:lpstr>Shruti</vt:lpstr>
      <vt:lpstr>Times New Roman</vt:lpstr>
      <vt:lpstr>Office Theme</vt:lpstr>
      <vt:lpstr>PowerPoint Presentation</vt:lpstr>
      <vt:lpstr>PowerPoint Presentation</vt:lpstr>
      <vt:lpstr>Sort the words into the correct boxes.</vt:lpstr>
      <vt:lpstr>PowerPoint Presentation</vt:lpstr>
      <vt:lpstr>How did people communicate in the past?</vt:lpstr>
      <vt:lpstr>PowerPoint Presentation</vt:lpstr>
      <vt:lpstr>PowerPoint Presentation</vt:lpstr>
      <vt:lpstr>PowerPoint Presentation</vt:lpstr>
      <vt:lpstr>Do you think that communication is important? How?</vt:lpstr>
      <vt:lpstr>PowerPoint Presentation</vt:lpstr>
      <vt:lpstr>exchange</vt:lpstr>
      <vt:lpstr>PowerPoint Presentation</vt:lpstr>
      <vt:lpstr>convey</vt:lpstr>
      <vt:lpstr>PowerPoint Presentation</vt:lpstr>
      <vt:lpstr>gradually</vt:lpstr>
      <vt:lpstr>PowerPoint Presentation</vt:lpstr>
      <vt:lpstr>efficiently</vt:lpstr>
      <vt:lpstr>PowerPoint Presentation</vt:lpstr>
      <vt:lpstr>reaction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people communicate nowadays?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acer-PC</dc:creator>
  <cp:lastModifiedBy>OmarRazan</cp:lastModifiedBy>
  <cp:revision>89</cp:revision>
  <dcterms:created xsi:type="dcterms:W3CDTF">2018-12-01T23:13:37Z</dcterms:created>
  <dcterms:modified xsi:type="dcterms:W3CDTF">2023-05-02T07:42:17Z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0x010100BD7DD247DD39A441B9A3C26F7BBAABB2</vt:lpwstr>
  </property>
  <property fmtid="{D5CDD505-2E9C-101B-9397-08002B2CF9AE}" pid="3" name="MediaServiceImageTags">
    <vt:lpwstr/>
  </property>
</Properties>
</file>